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72" r:id="rId8"/>
    <p:sldId id="273" r:id="rId9"/>
    <p:sldId id="276" r:id="rId10"/>
    <p:sldId id="274" r:id="rId11"/>
    <p:sldId id="275" r:id="rId12"/>
    <p:sldId id="277" r:id="rId13"/>
    <p:sldId id="278" r:id="rId14"/>
    <p:sldId id="279"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280" r:id="rId55"/>
    <p:sldId id="320" r:id="rId56"/>
    <p:sldId id="321" r:id="rId57"/>
    <p:sldId id="322" r:id="rId58"/>
    <p:sldId id="270" r:id="rId59"/>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557F"/>
    <a:srgbClr val="7A91AC"/>
    <a:srgbClr val="2F547E"/>
    <a:srgbClr val="C3CEDA"/>
    <a:srgbClr val="325885"/>
    <a:srgbClr val="5B7899"/>
    <a:srgbClr val="3F6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04" autoAdjust="0"/>
    <p:restoredTop sz="93289" autoAdjust="0"/>
  </p:normalViewPr>
  <p:slideViewPr>
    <p:cSldViewPr snapToGrid="0">
      <p:cViewPr varScale="1">
        <p:scale>
          <a:sx n="62" d="100"/>
          <a:sy n="62" d="100"/>
        </p:scale>
        <p:origin x="7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130.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7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130EE-760D-4575-B957-3A2C522A1798}" type="datetimeFigureOut">
              <a:rPr lang="zh-CN" altLang="en-US" smtClean="0"/>
            </a:fld>
            <a:endParaRPr lang="zh-CN" altLang="en-US"/>
          </a:p>
        </p:txBody>
      </p:sp>
      <p:sp>
        <p:nvSpPr>
          <p:cNvPr id="104877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8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8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8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FDF61-DA3A-4787-B56D-7FD06C3E552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幻灯片图像占位符 1"/>
          <p:cNvSpPr>
            <a:spLocks noGrp="1" noRot="1" noChangeAspect="1"/>
          </p:cNvSpPr>
          <p:nvPr>
            <p:ph type="sldImg"/>
          </p:nvPr>
        </p:nvSpPr>
        <p:spPr/>
      </p:sp>
      <p:sp>
        <p:nvSpPr>
          <p:cNvPr id="1048592" name="备注占位符 2"/>
          <p:cNvSpPr>
            <a:spLocks noGrp="1"/>
          </p:cNvSpPr>
          <p:nvPr>
            <p:ph type="body" idx="1"/>
          </p:nvPr>
        </p:nvSpPr>
        <p:spPr/>
        <p:txBody>
          <a:bodyPr/>
          <a:lstStyle/>
          <a:p>
            <a:endParaRPr lang="zh-CN" altLang="en-US" dirty="0"/>
          </a:p>
        </p:txBody>
      </p:sp>
      <p:sp>
        <p:nvSpPr>
          <p:cNvPr id="1048593" name="灯片编号占位符 3"/>
          <p:cNvSpPr>
            <a:spLocks noGrp="1"/>
          </p:cNvSpPr>
          <p:nvPr>
            <p:ph type="sldNum" sz="quarter" idx="5"/>
          </p:nvPr>
        </p:nvSpPr>
        <p:spPr/>
        <p:txBody>
          <a:bodyPr/>
          <a:lstStyle/>
          <a:p>
            <a:fld id="{32DFDF61-DA3A-4787-B56D-7FD06C3E552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27"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728"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729" name="日期占位符 3"/>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30" name="页脚占位符 4"/>
          <p:cNvSpPr>
            <a:spLocks noGrp="1"/>
          </p:cNvSpPr>
          <p:nvPr>
            <p:ph type="ftr" sz="quarter" idx="11"/>
          </p:nvPr>
        </p:nvSpPr>
        <p:spPr/>
        <p:txBody>
          <a:bodyPr/>
          <a:lstStyle/>
          <a:p>
            <a:endParaRPr lang="zh-CN" altLang="en-US"/>
          </a:p>
        </p:txBody>
      </p:sp>
      <p:sp>
        <p:nvSpPr>
          <p:cNvPr id="1048731" name="灯片编号占位符 5"/>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7" name="标题 1"/>
          <p:cNvSpPr>
            <a:spLocks noGrp="1"/>
          </p:cNvSpPr>
          <p:nvPr>
            <p:ph type="title"/>
          </p:nvPr>
        </p:nvSpPr>
        <p:spPr/>
        <p:txBody>
          <a:bodyPr/>
          <a:lstStyle/>
          <a:p>
            <a:r>
              <a:rPr lang="zh-CN" altLang="en-US"/>
              <a:t>单击此处编辑母版标题样式</a:t>
            </a:r>
            <a:endParaRPr lang="zh-CN" altLang="en-US"/>
          </a:p>
        </p:txBody>
      </p:sp>
      <p:sp>
        <p:nvSpPr>
          <p:cNvPr id="1048748"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49" name="日期占位符 3"/>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50" name="页脚占位符 4"/>
          <p:cNvSpPr>
            <a:spLocks noGrp="1"/>
          </p:cNvSpPr>
          <p:nvPr>
            <p:ph type="ftr" sz="quarter" idx="11"/>
          </p:nvPr>
        </p:nvSpPr>
        <p:spPr/>
        <p:txBody>
          <a:bodyPr/>
          <a:lstStyle/>
          <a:p>
            <a:endParaRPr lang="zh-CN" altLang="en-US"/>
          </a:p>
        </p:txBody>
      </p:sp>
      <p:sp>
        <p:nvSpPr>
          <p:cNvPr id="1048751" name="灯片编号占位符 5"/>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04861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048613" name="矩形 7"/>
          <p:cNvSpPr/>
          <p:nvPr userDrawn="1"/>
        </p:nvSpPr>
        <p:spPr>
          <a:xfrm>
            <a:off x="8724901" y="0"/>
            <a:ext cx="3467100" cy="6858000"/>
          </a:xfrm>
          <a:prstGeom prst="rect">
            <a:avLst/>
          </a:prstGeom>
          <a:solidFill>
            <a:schemeClr val="accent1">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48614" name="矩形 9"/>
          <p:cNvSpPr/>
          <p:nvPr userDrawn="1"/>
        </p:nvSpPr>
        <p:spPr>
          <a:xfrm>
            <a:off x="-1" y="5778000"/>
            <a:ext cx="360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5" name="矩形 10"/>
          <p:cNvSpPr/>
          <p:nvPr userDrawn="1"/>
        </p:nvSpPr>
        <p:spPr>
          <a:xfrm>
            <a:off x="-1" y="6498000"/>
            <a:ext cx="360000" cy="36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6" name="矩形 11"/>
          <p:cNvSpPr/>
          <p:nvPr userDrawn="1"/>
        </p:nvSpPr>
        <p:spPr>
          <a:xfrm>
            <a:off x="359999" y="6138000"/>
            <a:ext cx="360000" cy="36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custDataLst>
              <p:tags r:id="rId2"/>
            </p:custDataLst>
          </p:nvPr>
        </p:nvPicPr>
        <p:blipFill>
          <a:blip r:embed="rId3"/>
          <a:stretch>
            <a:fillRect/>
          </a:stretch>
        </p:blipFill>
        <p:spPr>
          <a:xfrm>
            <a:off x="360045" y="365125"/>
            <a:ext cx="2565400" cy="8064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36" name="标题 1"/>
          <p:cNvSpPr>
            <a:spLocks noGrp="1"/>
          </p:cNvSpPr>
          <p:nvPr>
            <p:ph type="title"/>
          </p:nvPr>
        </p:nvSpPr>
        <p:spPr/>
        <p:txBody>
          <a:bodyPr/>
          <a:lstStyle/>
          <a:p>
            <a:r>
              <a:rPr lang="zh-CN" altLang="en-US" dirty="0"/>
              <a:t>单击此处编辑母版标题样式</a:t>
            </a:r>
            <a:endParaRPr lang="zh-CN" altLang="en-US" dirty="0"/>
          </a:p>
        </p:txBody>
      </p:sp>
      <p:sp>
        <p:nvSpPr>
          <p:cNvPr id="1048737"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38" name="日期占位符 3"/>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39" name="页脚占位符 4"/>
          <p:cNvSpPr>
            <a:spLocks noGrp="1"/>
          </p:cNvSpPr>
          <p:nvPr>
            <p:ph type="ftr" sz="quarter" idx="11"/>
          </p:nvPr>
        </p:nvSpPr>
        <p:spPr/>
        <p:txBody>
          <a:bodyPr/>
          <a:lstStyle/>
          <a:p>
            <a:endParaRPr lang="zh-CN" altLang="en-US"/>
          </a:p>
        </p:txBody>
      </p:sp>
      <p:sp>
        <p:nvSpPr>
          <p:cNvPr id="1048740" name="灯片编号占位符 5"/>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75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754" name="日期占位符 3"/>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55" name="页脚占位符 4"/>
          <p:cNvSpPr>
            <a:spLocks noGrp="1"/>
          </p:cNvSpPr>
          <p:nvPr>
            <p:ph type="ftr" sz="quarter" idx="11"/>
          </p:nvPr>
        </p:nvSpPr>
        <p:spPr/>
        <p:txBody>
          <a:bodyPr/>
          <a:lstStyle/>
          <a:p>
            <a:endParaRPr lang="zh-CN" altLang="en-US"/>
          </a:p>
        </p:txBody>
      </p:sp>
      <p:sp>
        <p:nvSpPr>
          <p:cNvPr id="1048756" name="灯片编号占位符 5"/>
          <p:cNvSpPr>
            <a:spLocks noGrp="1"/>
          </p:cNvSpPr>
          <p:nvPr>
            <p:ph type="sldNum" sz="quarter" idx="12"/>
          </p:nvPr>
        </p:nvSpPr>
        <p:spPr/>
        <p:txBody>
          <a:bodyPr/>
          <a:lstStyle/>
          <a:p>
            <a:fld id="{E32AC638-2FBF-40EF-915F-9142CD5888E1}" type="slidenum">
              <a:rPr lang="zh-CN" altLang="en-US" smtClean="0"/>
            </a:fld>
            <a:endParaRPr lang="zh-CN" altLang="en-US"/>
          </a:p>
        </p:txBody>
      </p:sp>
      <p:grpSp>
        <p:nvGrpSpPr>
          <p:cNvPr id="89" name="组合 88"/>
          <p:cNvGrpSpPr>
            <a:grpSpLocks noChangeAspect="1"/>
          </p:cNvGrpSpPr>
          <p:nvPr userDrawn="1"/>
        </p:nvGrpSpPr>
        <p:grpSpPr>
          <a:xfrm>
            <a:off x="91440" y="138430"/>
            <a:ext cx="1301750" cy="1301750"/>
            <a:chOff x="5172625" y="576386"/>
            <a:chExt cx="1846750" cy="1846750"/>
          </a:xfrm>
        </p:grpSpPr>
        <p:sp>
          <p:nvSpPr>
            <p:cNvPr id="87" name="椭圆 86"/>
            <p:cNvSpPr/>
            <p:nvPr>
              <p:custDataLst>
                <p:tags r:id="rId2"/>
              </p:custDataLst>
            </p:nvPr>
          </p:nvSpPr>
          <p:spPr>
            <a:xfrm>
              <a:off x="5172625" y="576386"/>
              <a:ext cx="1846750" cy="1846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îSḷîḑê"/>
            <p:cNvSpPr/>
            <p:nvPr>
              <p:custDataLst>
                <p:tags r:id="rId3"/>
              </p:custDataLst>
            </p:nvPr>
          </p:nvSpPr>
          <p:spPr bwMode="auto">
            <a:xfrm>
              <a:off x="5329629" y="703341"/>
              <a:ext cx="1534722" cy="1538704"/>
            </a:xfrm>
            <a:prstGeom prst="ellipse">
              <a:avLst/>
            </a:prstGeom>
            <a:solidFill>
              <a:srgbClr val="14378B"/>
            </a:solidFill>
            <a:ln>
              <a:noFill/>
            </a:ln>
          </p:spPr>
          <p:txBody>
            <a:bodyPr anchor="ctr"/>
            <a:p>
              <a:pPr algn="ctr"/>
            </a:p>
          </p:txBody>
        </p:sp>
        <p:sp>
          <p:nvSpPr>
            <p:cNvPr id="33" name="isḻîde"/>
            <p:cNvSpPr/>
            <p:nvPr>
              <p:custDataLst>
                <p:tags r:id="rId4"/>
              </p:custDataLst>
            </p:nvPr>
          </p:nvSpPr>
          <p:spPr bwMode="auto">
            <a:xfrm>
              <a:off x="5342905" y="724582"/>
              <a:ext cx="1501534" cy="1504187"/>
            </a:xfrm>
            <a:prstGeom prst="ellipse">
              <a:avLst/>
            </a:prstGeom>
            <a:solidFill>
              <a:srgbClr val="FFFFFF"/>
            </a:solidFill>
            <a:ln w="1588" cap="flat">
              <a:solidFill>
                <a:srgbClr val="005FAC"/>
              </a:solidFill>
              <a:prstDash val="solid"/>
              <a:miter lim="800000"/>
            </a:ln>
          </p:spPr>
          <p:txBody>
            <a:bodyPr anchor="ctr"/>
            <a:p>
              <a:pPr algn="ctr"/>
            </a:p>
          </p:txBody>
        </p:sp>
        <p:sp>
          <p:nvSpPr>
            <p:cNvPr id="34" name="ïṣľiḍê"/>
            <p:cNvSpPr/>
            <p:nvPr>
              <p:custDataLst>
                <p:tags r:id="rId5"/>
              </p:custDataLst>
            </p:nvPr>
          </p:nvSpPr>
          <p:spPr bwMode="auto">
            <a:xfrm>
              <a:off x="5482305" y="856016"/>
              <a:ext cx="1230700" cy="1233353"/>
            </a:xfrm>
            <a:prstGeom prst="ellipse">
              <a:avLst/>
            </a:prstGeom>
            <a:solidFill>
              <a:srgbClr val="14378B"/>
            </a:solidFill>
            <a:ln>
              <a:noFill/>
            </a:ln>
          </p:spPr>
          <p:txBody>
            <a:bodyPr anchor="ctr"/>
            <a:p>
              <a:pPr algn="ctr"/>
            </a:p>
          </p:txBody>
        </p:sp>
        <p:sp>
          <p:nvSpPr>
            <p:cNvPr id="35" name="iṣľîḍê"/>
            <p:cNvSpPr/>
            <p:nvPr>
              <p:custDataLst>
                <p:tags r:id="rId6"/>
              </p:custDataLst>
            </p:nvPr>
          </p:nvSpPr>
          <p:spPr bwMode="auto">
            <a:xfrm>
              <a:off x="5499564" y="871947"/>
              <a:ext cx="1196182" cy="12001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6" name="íSļiḓè"/>
            <p:cNvSpPr/>
            <p:nvPr>
              <p:custDataLst>
                <p:tags r:id="rId7"/>
              </p:custDataLst>
            </p:nvPr>
          </p:nvSpPr>
          <p:spPr bwMode="auto">
            <a:xfrm>
              <a:off x="5511511" y="885223"/>
              <a:ext cx="1172283" cy="1173611"/>
            </a:xfrm>
            <a:prstGeom prst="ellipse">
              <a:avLst/>
            </a:prstGeom>
            <a:solidFill>
              <a:srgbClr val="14378B"/>
            </a:solidFill>
            <a:ln>
              <a:noFill/>
            </a:ln>
          </p:spPr>
          <p:txBody>
            <a:bodyPr anchor="ctr"/>
            <a:p>
              <a:pPr algn="ctr"/>
            </a:p>
          </p:txBody>
        </p:sp>
        <p:sp>
          <p:nvSpPr>
            <p:cNvPr id="37" name="íṡlide"/>
            <p:cNvSpPr/>
            <p:nvPr>
              <p:custDataLst>
                <p:tags r:id="rId8"/>
              </p:custDataLst>
            </p:nvPr>
          </p:nvSpPr>
          <p:spPr bwMode="auto">
            <a:xfrm>
              <a:off x="5575238" y="1274215"/>
              <a:ext cx="456701" cy="483252"/>
            </a:xfrm>
            <a:custGeom>
              <a:avLst/>
              <a:gdLst>
                <a:gd name="T0" fmla="*/ 239 w 328"/>
                <a:gd name="T1" fmla="*/ 110 h 347"/>
                <a:gd name="T2" fmla="*/ 215 w 328"/>
                <a:gd name="T3" fmla="*/ 134 h 347"/>
                <a:gd name="T4" fmla="*/ 150 w 328"/>
                <a:gd name="T5" fmla="*/ 76 h 347"/>
                <a:gd name="T6" fmla="*/ 114 w 328"/>
                <a:gd name="T7" fmla="*/ 119 h 347"/>
                <a:gd name="T8" fmla="*/ 119 w 328"/>
                <a:gd name="T9" fmla="*/ 175 h 347"/>
                <a:gd name="T10" fmla="*/ 179 w 328"/>
                <a:gd name="T11" fmla="*/ 234 h 347"/>
                <a:gd name="T12" fmla="*/ 270 w 328"/>
                <a:gd name="T13" fmla="*/ 140 h 347"/>
                <a:gd name="T14" fmla="*/ 328 w 328"/>
                <a:gd name="T15" fmla="*/ 196 h 347"/>
                <a:gd name="T16" fmla="*/ 182 w 328"/>
                <a:gd name="T17" fmla="*/ 347 h 347"/>
                <a:gd name="T18" fmla="*/ 30 w 328"/>
                <a:gd name="T19" fmla="*/ 198 h 347"/>
                <a:gd name="T20" fmla="*/ 21 w 328"/>
                <a:gd name="T21" fmla="*/ 108 h 347"/>
                <a:gd name="T22" fmla="*/ 123 w 328"/>
                <a:gd name="T23" fmla="*/ 0 h 347"/>
                <a:gd name="T24" fmla="*/ 239 w 328"/>
                <a:gd name="T25" fmla="*/ 11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347">
                  <a:moveTo>
                    <a:pt x="239" y="110"/>
                  </a:moveTo>
                  <a:cubicBezTo>
                    <a:pt x="215" y="134"/>
                    <a:pt x="215" y="134"/>
                    <a:pt x="215" y="134"/>
                  </a:cubicBezTo>
                  <a:cubicBezTo>
                    <a:pt x="150" y="76"/>
                    <a:pt x="150" y="76"/>
                    <a:pt x="150" y="76"/>
                  </a:cubicBezTo>
                  <a:cubicBezTo>
                    <a:pt x="114" y="119"/>
                    <a:pt x="114" y="119"/>
                    <a:pt x="114" y="119"/>
                  </a:cubicBezTo>
                  <a:cubicBezTo>
                    <a:pt x="100" y="138"/>
                    <a:pt x="105" y="156"/>
                    <a:pt x="119" y="175"/>
                  </a:cubicBezTo>
                  <a:cubicBezTo>
                    <a:pt x="179" y="234"/>
                    <a:pt x="179" y="234"/>
                    <a:pt x="179" y="234"/>
                  </a:cubicBezTo>
                  <a:cubicBezTo>
                    <a:pt x="270" y="140"/>
                    <a:pt x="270" y="140"/>
                    <a:pt x="270" y="140"/>
                  </a:cubicBezTo>
                  <a:cubicBezTo>
                    <a:pt x="328" y="196"/>
                    <a:pt x="328" y="196"/>
                    <a:pt x="328" y="196"/>
                  </a:cubicBezTo>
                  <a:cubicBezTo>
                    <a:pt x="182" y="347"/>
                    <a:pt x="182" y="347"/>
                    <a:pt x="182" y="347"/>
                  </a:cubicBezTo>
                  <a:cubicBezTo>
                    <a:pt x="30" y="198"/>
                    <a:pt x="30" y="198"/>
                    <a:pt x="30" y="198"/>
                  </a:cubicBezTo>
                  <a:cubicBezTo>
                    <a:pt x="0" y="169"/>
                    <a:pt x="3" y="127"/>
                    <a:pt x="21" y="108"/>
                  </a:cubicBezTo>
                  <a:cubicBezTo>
                    <a:pt x="123" y="0"/>
                    <a:pt x="123" y="0"/>
                    <a:pt x="123" y="0"/>
                  </a:cubicBezTo>
                  <a:lnTo>
                    <a:pt x="239"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8" name="ïSḻíḓè"/>
            <p:cNvSpPr/>
            <p:nvPr>
              <p:custDataLst>
                <p:tags r:id="rId9"/>
              </p:custDataLst>
            </p:nvPr>
          </p:nvSpPr>
          <p:spPr bwMode="auto">
            <a:xfrm>
              <a:off x="5771725" y="926379"/>
              <a:ext cx="645220" cy="1083333"/>
            </a:xfrm>
            <a:custGeom>
              <a:avLst/>
              <a:gdLst>
                <a:gd name="T0" fmla="*/ 203 w 463"/>
                <a:gd name="T1" fmla="*/ 462 h 776"/>
                <a:gd name="T2" fmla="*/ 59 w 463"/>
                <a:gd name="T3" fmla="*/ 612 h 776"/>
                <a:gd name="T4" fmla="*/ 176 w 463"/>
                <a:gd name="T5" fmla="*/ 733 h 776"/>
                <a:gd name="T6" fmla="*/ 298 w 463"/>
                <a:gd name="T7" fmla="*/ 732 h 776"/>
                <a:gd name="T8" fmla="*/ 463 w 463"/>
                <a:gd name="T9" fmla="*/ 565 h 776"/>
                <a:gd name="T10" fmla="*/ 101 w 463"/>
                <a:gd name="T11" fmla="*/ 217 h 776"/>
                <a:gd name="T12" fmla="*/ 181 w 463"/>
                <a:gd name="T13" fmla="*/ 130 h 776"/>
                <a:gd name="T14" fmla="*/ 245 w 463"/>
                <a:gd name="T15" fmla="*/ 125 h 776"/>
                <a:gd name="T16" fmla="*/ 346 w 463"/>
                <a:gd name="T17" fmla="*/ 221 h 776"/>
                <a:gd name="T18" fmla="*/ 252 w 463"/>
                <a:gd name="T19" fmla="*/ 316 h 776"/>
                <a:gd name="T20" fmla="*/ 277 w 463"/>
                <a:gd name="T21" fmla="*/ 342 h 776"/>
                <a:gd name="T22" fmla="*/ 426 w 463"/>
                <a:gd name="T23" fmla="*/ 191 h 776"/>
                <a:gd name="T24" fmla="*/ 290 w 463"/>
                <a:gd name="T25" fmla="*/ 56 h 776"/>
                <a:gd name="T26" fmla="*/ 131 w 463"/>
                <a:gd name="T27" fmla="*/ 74 h 776"/>
                <a:gd name="T28" fmla="*/ 0 w 463"/>
                <a:gd name="T29" fmla="*/ 218 h 776"/>
                <a:gd name="T30" fmla="*/ 357 w 463"/>
                <a:gd name="T31" fmla="*/ 567 h 776"/>
                <a:gd name="T32" fmla="*/ 287 w 463"/>
                <a:gd name="T33" fmla="*/ 636 h 776"/>
                <a:gd name="T34" fmla="*/ 211 w 463"/>
                <a:gd name="T35" fmla="*/ 654 h 776"/>
                <a:gd name="T36" fmla="*/ 141 w 463"/>
                <a:gd name="T37" fmla="*/ 584 h 776"/>
                <a:gd name="T38" fmla="*/ 233 w 463"/>
                <a:gd name="T39" fmla="*/ 490 h 776"/>
                <a:gd name="T40" fmla="*/ 203 w 463"/>
                <a:gd name="T41" fmla="*/ 46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3" h="776">
                  <a:moveTo>
                    <a:pt x="203" y="462"/>
                  </a:moveTo>
                  <a:cubicBezTo>
                    <a:pt x="59" y="612"/>
                    <a:pt x="59" y="612"/>
                    <a:pt x="59" y="612"/>
                  </a:cubicBezTo>
                  <a:cubicBezTo>
                    <a:pt x="176" y="733"/>
                    <a:pt x="176" y="733"/>
                    <a:pt x="176" y="733"/>
                  </a:cubicBezTo>
                  <a:cubicBezTo>
                    <a:pt x="215" y="773"/>
                    <a:pt x="250" y="776"/>
                    <a:pt x="298" y="732"/>
                  </a:cubicBezTo>
                  <a:cubicBezTo>
                    <a:pt x="463" y="565"/>
                    <a:pt x="463" y="565"/>
                    <a:pt x="463" y="565"/>
                  </a:cubicBezTo>
                  <a:cubicBezTo>
                    <a:pt x="101" y="217"/>
                    <a:pt x="101" y="217"/>
                    <a:pt x="101" y="217"/>
                  </a:cubicBezTo>
                  <a:cubicBezTo>
                    <a:pt x="181" y="130"/>
                    <a:pt x="181" y="130"/>
                    <a:pt x="181" y="130"/>
                  </a:cubicBezTo>
                  <a:cubicBezTo>
                    <a:pt x="181" y="130"/>
                    <a:pt x="211" y="102"/>
                    <a:pt x="245" y="125"/>
                  </a:cubicBezTo>
                  <a:cubicBezTo>
                    <a:pt x="279" y="149"/>
                    <a:pt x="347" y="219"/>
                    <a:pt x="346" y="221"/>
                  </a:cubicBezTo>
                  <a:cubicBezTo>
                    <a:pt x="252" y="316"/>
                    <a:pt x="252" y="316"/>
                    <a:pt x="252" y="316"/>
                  </a:cubicBezTo>
                  <a:cubicBezTo>
                    <a:pt x="277" y="342"/>
                    <a:pt x="277" y="342"/>
                    <a:pt x="277" y="342"/>
                  </a:cubicBezTo>
                  <a:cubicBezTo>
                    <a:pt x="426" y="191"/>
                    <a:pt x="426" y="191"/>
                    <a:pt x="426" y="191"/>
                  </a:cubicBezTo>
                  <a:cubicBezTo>
                    <a:pt x="290" y="56"/>
                    <a:pt x="290" y="56"/>
                    <a:pt x="290" y="56"/>
                  </a:cubicBezTo>
                  <a:cubicBezTo>
                    <a:pt x="229" y="0"/>
                    <a:pt x="186" y="7"/>
                    <a:pt x="131" y="74"/>
                  </a:cubicBezTo>
                  <a:cubicBezTo>
                    <a:pt x="0" y="218"/>
                    <a:pt x="0" y="218"/>
                    <a:pt x="0" y="218"/>
                  </a:cubicBezTo>
                  <a:cubicBezTo>
                    <a:pt x="357" y="567"/>
                    <a:pt x="357" y="567"/>
                    <a:pt x="357" y="567"/>
                  </a:cubicBezTo>
                  <a:cubicBezTo>
                    <a:pt x="287" y="636"/>
                    <a:pt x="287" y="636"/>
                    <a:pt x="287" y="636"/>
                  </a:cubicBezTo>
                  <a:cubicBezTo>
                    <a:pt x="262" y="660"/>
                    <a:pt x="228" y="669"/>
                    <a:pt x="211" y="654"/>
                  </a:cubicBezTo>
                  <a:cubicBezTo>
                    <a:pt x="141" y="584"/>
                    <a:pt x="141" y="584"/>
                    <a:pt x="141" y="584"/>
                  </a:cubicBezTo>
                  <a:cubicBezTo>
                    <a:pt x="233" y="490"/>
                    <a:pt x="233" y="490"/>
                    <a:pt x="233" y="490"/>
                  </a:cubicBezTo>
                  <a:lnTo>
                    <a:pt x="203" y="4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9" name="ïṡḻiḋé"/>
            <p:cNvSpPr/>
            <p:nvPr>
              <p:custDataLst>
                <p:tags r:id="rId10"/>
              </p:custDataLst>
            </p:nvPr>
          </p:nvSpPr>
          <p:spPr bwMode="auto">
            <a:xfrm>
              <a:off x="6187269" y="1222439"/>
              <a:ext cx="436786" cy="463337"/>
            </a:xfrm>
            <a:custGeom>
              <a:avLst/>
              <a:gdLst>
                <a:gd name="T0" fmla="*/ 26 w 314"/>
                <a:gd name="T1" fmla="*/ 129 h 332"/>
                <a:gd name="T2" fmla="*/ 0 w 314"/>
                <a:gd name="T3" fmla="*/ 154 h 332"/>
                <a:gd name="T4" fmla="*/ 183 w 314"/>
                <a:gd name="T5" fmla="*/ 332 h 332"/>
                <a:gd name="T6" fmla="*/ 292 w 314"/>
                <a:gd name="T7" fmla="*/ 219 h 332"/>
                <a:gd name="T8" fmla="*/ 281 w 314"/>
                <a:gd name="T9" fmla="*/ 126 h 332"/>
                <a:gd name="T10" fmla="*/ 151 w 314"/>
                <a:gd name="T11" fmla="*/ 0 h 332"/>
                <a:gd name="T12" fmla="*/ 96 w 314"/>
                <a:gd name="T13" fmla="*/ 57 h 332"/>
                <a:gd name="T14" fmla="*/ 169 w 314"/>
                <a:gd name="T15" fmla="*/ 125 h 332"/>
                <a:gd name="T16" fmla="*/ 200 w 314"/>
                <a:gd name="T17" fmla="*/ 202 h 332"/>
                <a:gd name="T18" fmla="*/ 155 w 314"/>
                <a:gd name="T19" fmla="*/ 254 h 332"/>
                <a:gd name="T20" fmla="*/ 26 w 314"/>
                <a:gd name="T21" fmla="*/ 1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4" h="332">
                  <a:moveTo>
                    <a:pt x="26" y="129"/>
                  </a:moveTo>
                  <a:cubicBezTo>
                    <a:pt x="0" y="154"/>
                    <a:pt x="0" y="154"/>
                    <a:pt x="0" y="154"/>
                  </a:cubicBezTo>
                  <a:cubicBezTo>
                    <a:pt x="183" y="332"/>
                    <a:pt x="183" y="332"/>
                    <a:pt x="183" y="332"/>
                  </a:cubicBezTo>
                  <a:cubicBezTo>
                    <a:pt x="292" y="219"/>
                    <a:pt x="292" y="219"/>
                    <a:pt x="292" y="219"/>
                  </a:cubicBezTo>
                  <a:cubicBezTo>
                    <a:pt x="314" y="198"/>
                    <a:pt x="302" y="144"/>
                    <a:pt x="281" y="126"/>
                  </a:cubicBezTo>
                  <a:cubicBezTo>
                    <a:pt x="151" y="0"/>
                    <a:pt x="151" y="0"/>
                    <a:pt x="151" y="0"/>
                  </a:cubicBezTo>
                  <a:cubicBezTo>
                    <a:pt x="96" y="57"/>
                    <a:pt x="96" y="57"/>
                    <a:pt x="96" y="57"/>
                  </a:cubicBezTo>
                  <a:cubicBezTo>
                    <a:pt x="169" y="125"/>
                    <a:pt x="169" y="125"/>
                    <a:pt x="169" y="125"/>
                  </a:cubicBezTo>
                  <a:cubicBezTo>
                    <a:pt x="197" y="151"/>
                    <a:pt x="213" y="182"/>
                    <a:pt x="200" y="202"/>
                  </a:cubicBezTo>
                  <a:cubicBezTo>
                    <a:pt x="155" y="254"/>
                    <a:pt x="155" y="254"/>
                    <a:pt x="155" y="254"/>
                  </a:cubicBezTo>
                  <a:lnTo>
                    <a:pt x="26" y="1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40" name="ïŝḻíḑè"/>
            <p:cNvSpPr/>
            <p:nvPr>
              <p:custDataLst>
                <p:tags r:id="rId11"/>
              </p:custDataLst>
            </p:nvPr>
          </p:nvSpPr>
          <p:spPr bwMode="auto">
            <a:xfrm>
              <a:off x="5417252" y="1750828"/>
              <a:ext cx="136745" cy="73018"/>
            </a:xfrm>
            <a:custGeom>
              <a:avLst/>
              <a:gdLst>
                <a:gd name="T0" fmla="*/ 7 w 98"/>
                <a:gd name="T1" fmla="*/ 52 h 52"/>
                <a:gd name="T2" fmla="*/ 12 w 98"/>
                <a:gd name="T3" fmla="*/ 46 h 52"/>
                <a:gd name="T4" fmla="*/ 95 w 98"/>
                <a:gd name="T5" fmla="*/ 4 h 52"/>
                <a:gd name="T6" fmla="*/ 98 w 98"/>
                <a:gd name="T7" fmla="*/ 4 h 52"/>
                <a:gd name="T8" fmla="*/ 96 w 98"/>
                <a:gd name="T9" fmla="*/ 0 h 52"/>
                <a:gd name="T10" fmla="*/ 94 w 98"/>
                <a:gd name="T11" fmla="*/ 1 h 52"/>
                <a:gd name="T12" fmla="*/ 7 w 98"/>
                <a:gd name="T13" fmla="*/ 38 h 52"/>
                <a:gd name="T14" fmla="*/ 0 w 98"/>
                <a:gd name="T15" fmla="*/ 39 h 52"/>
                <a:gd name="T16" fmla="*/ 7 w 9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2">
                  <a:moveTo>
                    <a:pt x="7" y="52"/>
                  </a:moveTo>
                  <a:cubicBezTo>
                    <a:pt x="5" y="48"/>
                    <a:pt x="7" y="48"/>
                    <a:pt x="12" y="46"/>
                  </a:cubicBezTo>
                  <a:cubicBezTo>
                    <a:pt x="95" y="4"/>
                    <a:pt x="95" y="4"/>
                    <a:pt x="95" y="4"/>
                  </a:cubicBezTo>
                  <a:cubicBezTo>
                    <a:pt x="96" y="4"/>
                    <a:pt x="97" y="3"/>
                    <a:pt x="98" y="4"/>
                  </a:cubicBezTo>
                  <a:cubicBezTo>
                    <a:pt x="96" y="0"/>
                    <a:pt x="96" y="0"/>
                    <a:pt x="96" y="0"/>
                  </a:cubicBezTo>
                  <a:cubicBezTo>
                    <a:pt x="96" y="0"/>
                    <a:pt x="95" y="1"/>
                    <a:pt x="94" y="1"/>
                  </a:cubicBezTo>
                  <a:cubicBezTo>
                    <a:pt x="7" y="38"/>
                    <a:pt x="7" y="38"/>
                    <a:pt x="7" y="38"/>
                  </a:cubicBezTo>
                  <a:cubicBezTo>
                    <a:pt x="3" y="40"/>
                    <a:pt x="2" y="42"/>
                    <a:pt x="0" y="39"/>
                  </a:cubicBezTo>
                  <a:lnTo>
                    <a:pt x="7" y="52"/>
                  </a:lnTo>
                  <a:close/>
                </a:path>
              </a:pathLst>
            </a:custGeom>
            <a:solidFill>
              <a:srgbClr val="14378B"/>
            </a:solidFill>
            <a:ln>
              <a:noFill/>
            </a:ln>
          </p:spPr>
          <p:txBody>
            <a:bodyPr anchor="ctr"/>
            <a:p>
              <a:pPr algn="ctr"/>
            </a:p>
          </p:txBody>
        </p:sp>
        <p:sp>
          <p:nvSpPr>
            <p:cNvPr id="41" name="îsḷïdé"/>
            <p:cNvSpPr/>
            <p:nvPr>
              <p:custDataLst>
                <p:tags r:id="rId12"/>
              </p:custDataLst>
            </p:nvPr>
          </p:nvSpPr>
          <p:spPr bwMode="auto">
            <a:xfrm>
              <a:off x="5438493" y="1773398"/>
              <a:ext cx="128779" cy="80984"/>
            </a:xfrm>
            <a:custGeom>
              <a:avLst/>
              <a:gdLst>
                <a:gd name="T0" fmla="*/ 4 w 93"/>
                <a:gd name="T1" fmla="*/ 58 h 58"/>
                <a:gd name="T2" fmla="*/ 5 w 93"/>
                <a:gd name="T3" fmla="*/ 56 h 58"/>
                <a:gd name="T4" fmla="*/ 92 w 93"/>
                <a:gd name="T5" fmla="*/ 6 h 58"/>
                <a:gd name="T6" fmla="*/ 93 w 93"/>
                <a:gd name="T7" fmla="*/ 6 h 58"/>
                <a:gd name="T8" fmla="*/ 89 w 93"/>
                <a:gd name="T9" fmla="*/ 0 h 58"/>
                <a:gd name="T10" fmla="*/ 88 w 93"/>
                <a:gd name="T11" fmla="*/ 1 h 58"/>
                <a:gd name="T12" fmla="*/ 4 w 93"/>
                <a:gd name="T13" fmla="*/ 51 h 58"/>
                <a:gd name="T14" fmla="*/ 0 w 93"/>
                <a:gd name="T15" fmla="*/ 51 h 58"/>
                <a:gd name="T16" fmla="*/ 4 w 93"/>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8">
                  <a:moveTo>
                    <a:pt x="4" y="58"/>
                  </a:moveTo>
                  <a:cubicBezTo>
                    <a:pt x="4" y="57"/>
                    <a:pt x="4" y="57"/>
                    <a:pt x="5" y="56"/>
                  </a:cubicBezTo>
                  <a:cubicBezTo>
                    <a:pt x="30" y="41"/>
                    <a:pt x="67" y="21"/>
                    <a:pt x="92" y="6"/>
                  </a:cubicBezTo>
                  <a:cubicBezTo>
                    <a:pt x="92" y="5"/>
                    <a:pt x="93" y="5"/>
                    <a:pt x="93" y="6"/>
                  </a:cubicBezTo>
                  <a:cubicBezTo>
                    <a:pt x="89" y="0"/>
                    <a:pt x="89" y="0"/>
                    <a:pt x="89" y="0"/>
                  </a:cubicBezTo>
                  <a:cubicBezTo>
                    <a:pt x="90" y="0"/>
                    <a:pt x="89" y="1"/>
                    <a:pt x="88" y="1"/>
                  </a:cubicBezTo>
                  <a:cubicBezTo>
                    <a:pt x="4" y="51"/>
                    <a:pt x="4" y="51"/>
                    <a:pt x="4" y="51"/>
                  </a:cubicBezTo>
                  <a:cubicBezTo>
                    <a:pt x="2" y="52"/>
                    <a:pt x="1" y="52"/>
                    <a:pt x="0" y="51"/>
                  </a:cubicBezTo>
                  <a:lnTo>
                    <a:pt x="4" y="58"/>
                  </a:lnTo>
                  <a:close/>
                </a:path>
              </a:pathLst>
            </a:custGeom>
            <a:solidFill>
              <a:srgbClr val="14378B"/>
            </a:solidFill>
            <a:ln>
              <a:noFill/>
            </a:ln>
          </p:spPr>
          <p:txBody>
            <a:bodyPr anchor="ctr"/>
            <a:p>
              <a:pPr algn="ctr"/>
            </a:p>
          </p:txBody>
        </p:sp>
        <p:sp>
          <p:nvSpPr>
            <p:cNvPr id="42" name="íşľîdé"/>
            <p:cNvSpPr/>
            <p:nvPr>
              <p:custDataLst>
                <p:tags r:id="rId13"/>
              </p:custDataLst>
            </p:nvPr>
          </p:nvSpPr>
          <p:spPr bwMode="auto">
            <a:xfrm>
              <a:off x="5457079" y="1795968"/>
              <a:ext cx="127450" cy="91607"/>
            </a:xfrm>
            <a:custGeom>
              <a:avLst/>
              <a:gdLst>
                <a:gd name="T0" fmla="*/ 5 w 91"/>
                <a:gd name="T1" fmla="*/ 66 h 66"/>
                <a:gd name="T2" fmla="*/ 7 w 91"/>
                <a:gd name="T3" fmla="*/ 62 h 66"/>
                <a:gd name="T4" fmla="*/ 86 w 91"/>
                <a:gd name="T5" fmla="*/ 11 h 66"/>
                <a:gd name="T6" fmla="*/ 91 w 91"/>
                <a:gd name="T7" fmla="*/ 11 h 66"/>
                <a:gd name="T8" fmla="*/ 84 w 91"/>
                <a:gd name="T9" fmla="*/ 0 h 66"/>
                <a:gd name="T10" fmla="*/ 81 w 91"/>
                <a:gd name="T11" fmla="*/ 5 h 66"/>
                <a:gd name="T12" fmla="*/ 3 w 91"/>
                <a:gd name="T13" fmla="*/ 58 h 66"/>
                <a:gd name="T14" fmla="*/ 0 w 91"/>
                <a:gd name="T15" fmla="*/ 58 h 66"/>
                <a:gd name="T16" fmla="*/ 5 w 9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6">
                  <a:moveTo>
                    <a:pt x="5" y="66"/>
                  </a:moveTo>
                  <a:cubicBezTo>
                    <a:pt x="4" y="65"/>
                    <a:pt x="5" y="64"/>
                    <a:pt x="7" y="62"/>
                  </a:cubicBezTo>
                  <a:cubicBezTo>
                    <a:pt x="86" y="11"/>
                    <a:pt x="86" y="11"/>
                    <a:pt x="86" y="11"/>
                  </a:cubicBezTo>
                  <a:cubicBezTo>
                    <a:pt x="88" y="10"/>
                    <a:pt x="90" y="10"/>
                    <a:pt x="91" y="11"/>
                  </a:cubicBezTo>
                  <a:cubicBezTo>
                    <a:pt x="84" y="0"/>
                    <a:pt x="84" y="0"/>
                    <a:pt x="84" y="0"/>
                  </a:cubicBezTo>
                  <a:cubicBezTo>
                    <a:pt x="85" y="2"/>
                    <a:pt x="83" y="3"/>
                    <a:pt x="81" y="5"/>
                  </a:cubicBezTo>
                  <a:cubicBezTo>
                    <a:pt x="3" y="58"/>
                    <a:pt x="3" y="58"/>
                    <a:pt x="3" y="58"/>
                  </a:cubicBezTo>
                  <a:cubicBezTo>
                    <a:pt x="2" y="58"/>
                    <a:pt x="1" y="59"/>
                    <a:pt x="0" y="58"/>
                  </a:cubicBezTo>
                  <a:lnTo>
                    <a:pt x="5" y="66"/>
                  </a:lnTo>
                  <a:close/>
                </a:path>
              </a:pathLst>
            </a:custGeom>
            <a:solidFill>
              <a:srgbClr val="14378B"/>
            </a:solidFill>
            <a:ln>
              <a:noFill/>
            </a:ln>
          </p:spPr>
          <p:txBody>
            <a:bodyPr anchor="ctr"/>
            <a:p>
              <a:pPr algn="ctr"/>
            </a:p>
          </p:txBody>
        </p:sp>
        <p:sp>
          <p:nvSpPr>
            <p:cNvPr id="8" name="ïṧļídè"/>
            <p:cNvSpPr/>
            <p:nvPr>
              <p:custDataLst>
                <p:tags r:id="rId14"/>
              </p:custDataLst>
            </p:nvPr>
          </p:nvSpPr>
          <p:spPr bwMode="auto">
            <a:xfrm>
              <a:off x="5479649" y="1825175"/>
              <a:ext cx="122140" cy="95588"/>
            </a:xfrm>
            <a:custGeom>
              <a:avLst/>
              <a:gdLst>
                <a:gd name="T0" fmla="*/ 0 w 88"/>
                <a:gd name="T1" fmla="*/ 61 h 69"/>
                <a:gd name="T2" fmla="*/ 3 w 88"/>
                <a:gd name="T3" fmla="*/ 61 h 69"/>
                <a:gd name="T4" fmla="*/ 81 w 88"/>
                <a:gd name="T5" fmla="*/ 4 h 69"/>
                <a:gd name="T6" fmla="*/ 83 w 88"/>
                <a:gd name="T7" fmla="*/ 0 h 69"/>
                <a:gd name="T8" fmla="*/ 88 w 88"/>
                <a:gd name="T9" fmla="*/ 7 h 69"/>
                <a:gd name="T10" fmla="*/ 85 w 88"/>
                <a:gd name="T11" fmla="*/ 7 h 69"/>
                <a:gd name="T12" fmla="*/ 7 w 88"/>
                <a:gd name="T13" fmla="*/ 66 h 69"/>
                <a:gd name="T14" fmla="*/ 6 w 88"/>
                <a:gd name="T15" fmla="*/ 69 h 69"/>
                <a:gd name="T16" fmla="*/ 0 w 88"/>
                <a:gd name="T1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9">
                  <a:moveTo>
                    <a:pt x="0" y="61"/>
                  </a:moveTo>
                  <a:cubicBezTo>
                    <a:pt x="1" y="62"/>
                    <a:pt x="2" y="62"/>
                    <a:pt x="3" y="61"/>
                  </a:cubicBezTo>
                  <a:cubicBezTo>
                    <a:pt x="81" y="4"/>
                    <a:pt x="81" y="4"/>
                    <a:pt x="81" y="4"/>
                  </a:cubicBezTo>
                  <a:cubicBezTo>
                    <a:pt x="83" y="3"/>
                    <a:pt x="84" y="2"/>
                    <a:pt x="83" y="0"/>
                  </a:cubicBezTo>
                  <a:cubicBezTo>
                    <a:pt x="88" y="7"/>
                    <a:pt x="88" y="7"/>
                    <a:pt x="88" y="7"/>
                  </a:cubicBezTo>
                  <a:cubicBezTo>
                    <a:pt x="87" y="6"/>
                    <a:pt x="86" y="6"/>
                    <a:pt x="85" y="7"/>
                  </a:cubicBezTo>
                  <a:cubicBezTo>
                    <a:pt x="63" y="22"/>
                    <a:pt x="27" y="49"/>
                    <a:pt x="7" y="66"/>
                  </a:cubicBezTo>
                  <a:cubicBezTo>
                    <a:pt x="5" y="67"/>
                    <a:pt x="5" y="68"/>
                    <a:pt x="6" y="69"/>
                  </a:cubicBezTo>
                  <a:lnTo>
                    <a:pt x="0" y="61"/>
                  </a:lnTo>
                  <a:close/>
                </a:path>
              </a:pathLst>
            </a:custGeom>
            <a:solidFill>
              <a:srgbClr val="14378B"/>
            </a:solidFill>
            <a:ln>
              <a:noFill/>
            </a:ln>
          </p:spPr>
          <p:txBody>
            <a:bodyPr anchor="ctr"/>
            <a:p>
              <a:pPr algn="ctr"/>
            </a:p>
          </p:txBody>
        </p:sp>
        <p:sp>
          <p:nvSpPr>
            <p:cNvPr id="9" name="ïŝḻiḑe"/>
            <p:cNvSpPr/>
            <p:nvPr>
              <p:custDataLst>
                <p:tags r:id="rId15"/>
              </p:custDataLst>
            </p:nvPr>
          </p:nvSpPr>
          <p:spPr bwMode="auto">
            <a:xfrm>
              <a:off x="5524790" y="1865002"/>
              <a:ext cx="118159" cy="120814"/>
            </a:xfrm>
            <a:custGeom>
              <a:avLst/>
              <a:gdLst>
                <a:gd name="T0" fmla="*/ 0 w 85"/>
                <a:gd name="T1" fmla="*/ 72 h 86"/>
                <a:gd name="T2" fmla="*/ 7 w 85"/>
                <a:gd name="T3" fmla="*/ 70 h 86"/>
                <a:gd name="T4" fmla="*/ 68 w 85"/>
                <a:gd name="T5" fmla="*/ 16 h 86"/>
                <a:gd name="T6" fmla="*/ 76 w 85"/>
                <a:gd name="T7" fmla="*/ 3 h 86"/>
                <a:gd name="T8" fmla="*/ 83 w 85"/>
                <a:gd name="T9" fmla="*/ 9 h 86"/>
                <a:gd name="T10" fmla="*/ 85 w 85"/>
                <a:gd name="T11" fmla="*/ 13 h 86"/>
                <a:gd name="T12" fmla="*/ 77 w 85"/>
                <a:gd name="T13" fmla="*/ 16 h 86"/>
                <a:gd name="T14" fmla="*/ 15 w 85"/>
                <a:gd name="T15" fmla="*/ 75 h 86"/>
                <a:gd name="T16" fmla="*/ 10 w 85"/>
                <a:gd name="T17" fmla="*/ 83 h 86"/>
                <a:gd name="T18" fmla="*/ 0 w 85"/>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0" y="72"/>
                  </a:moveTo>
                  <a:cubicBezTo>
                    <a:pt x="0" y="72"/>
                    <a:pt x="3" y="74"/>
                    <a:pt x="7" y="70"/>
                  </a:cubicBezTo>
                  <a:cubicBezTo>
                    <a:pt x="12" y="67"/>
                    <a:pt x="68" y="16"/>
                    <a:pt x="68" y="16"/>
                  </a:cubicBezTo>
                  <a:cubicBezTo>
                    <a:pt x="68" y="16"/>
                    <a:pt x="78" y="7"/>
                    <a:pt x="76" y="3"/>
                  </a:cubicBezTo>
                  <a:cubicBezTo>
                    <a:pt x="74" y="0"/>
                    <a:pt x="83" y="9"/>
                    <a:pt x="83" y="9"/>
                  </a:cubicBezTo>
                  <a:cubicBezTo>
                    <a:pt x="85" y="13"/>
                    <a:pt x="85" y="13"/>
                    <a:pt x="85" y="13"/>
                  </a:cubicBezTo>
                  <a:cubicBezTo>
                    <a:pt x="85" y="13"/>
                    <a:pt x="82" y="12"/>
                    <a:pt x="77" y="16"/>
                  </a:cubicBezTo>
                  <a:cubicBezTo>
                    <a:pt x="72" y="21"/>
                    <a:pt x="15" y="75"/>
                    <a:pt x="15" y="75"/>
                  </a:cubicBezTo>
                  <a:cubicBezTo>
                    <a:pt x="15" y="75"/>
                    <a:pt x="10" y="79"/>
                    <a:pt x="10" y="83"/>
                  </a:cubicBezTo>
                  <a:cubicBezTo>
                    <a:pt x="10" y="86"/>
                    <a:pt x="0" y="72"/>
                    <a:pt x="0" y="72"/>
                  </a:cubicBezTo>
                  <a:close/>
                </a:path>
              </a:pathLst>
            </a:custGeom>
            <a:solidFill>
              <a:srgbClr val="14378B"/>
            </a:solidFill>
            <a:ln>
              <a:noFill/>
            </a:ln>
          </p:spPr>
          <p:txBody>
            <a:bodyPr anchor="ctr"/>
            <a:p>
              <a:pPr algn="ctr"/>
            </a:p>
          </p:txBody>
        </p:sp>
        <p:sp>
          <p:nvSpPr>
            <p:cNvPr id="10" name="i$ḷïḋe"/>
            <p:cNvSpPr/>
            <p:nvPr>
              <p:custDataLst>
                <p:tags r:id="rId16"/>
              </p:custDataLst>
            </p:nvPr>
          </p:nvSpPr>
          <p:spPr bwMode="auto">
            <a:xfrm>
              <a:off x="5550013" y="1894212"/>
              <a:ext cx="118159" cy="123469"/>
            </a:xfrm>
            <a:custGeom>
              <a:avLst/>
              <a:gdLst>
                <a:gd name="T0" fmla="*/ 0 w 85"/>
                <a:gd name="T1" fmla="*/ 75 h 88"/>
                <a:gd name="T2" fmla="*/ 7 w 85"/>
                <a:gd name="T3" fmla="*/ 73 h 88"/>
                <a:gd name="T4" fmla="*/ 73 w 85"/>
                <a:gd name="T5" fmla="*/ 11 h 88"/>
                <a:gd name="T6" fmla="*/ 76 w 85"/>
                <a:gd name="T7" fmla="*/ 3 h 88"/>
                <a:gd name="T8" fmla="*/ 82 w 85"/>
                <a:gd name="T9" fmla="*/ 8 h 88"/>
                <a:gd name="T10" fmla="*/ 85 w 85"/>
                <a:gd name="T11" fmla="*/ 13 h 88"/>
                <a:gd name="T12" fmla="*/ 77 w 85"/>
                <a:gd name="T13" fmla="*/ 16 h 88"/>
                <a:gd name="T14" fmla="*/ 14 w 85"/>
                <a:gd name="T15" fmla="*/ 77 h 88"/>
                <a:gd name="T16" fmla="*/ 10 w 85"/>
                <a:gd name="T17" fmla="*/ 85 h 88"/>
                <a:gd name="T18" fmla="*/ 0 w 85"/>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8">
                  <a:moveTo>
                    <a:pt x="0" y="75"/>
                  </a:moveTo>
                  <a:cubicBezTo>
                    <a:pt x="0" y="75"/>
                    <a:pt x="3" y="77"/>
                    <a:pt x="7" y="73"/>
                  </a:cubicBezTo>
                  <a:cubicBezTo>
                    <a:pt x="11" y="69"/>
                    <a:pt x="73" y="11"/>
                    <a:pt x="73" y="11"/>
                  </a:cubicBezTo>
                  <a:cubicBezTo>
                    <a:pt x="73" y="11"/>
                    <a:pt x="78" y="6"/>
                    <a:pt x="76" y="3"/>
                  </a:cubicBezTo>
                  <a:cubicBezTo>
                    <a:pt x="74" y="0"/>
                    <a:pt x="82" y="8"/>
                    <a:pt x="82" y="8"/>
                  </a:cubicBezTo>
                  <a:cubicBezTo>
                    <a:pt x="85" y="13"/>
                    <a:pt x="85" y="13"/>
                    <a:pt x="85" y="13"/>
                  </a:cubicBezTo>
                  <a:cubicBezTo>
                    <a:pt x="85" y="13"/>
                    <a:pt x="82" y="11"/>
                    <a:pt x="77" y="16"/>
                  </a:cubicBezTo>
                  <a:cubicBezTo>
                    <a:pt x="72" y="21"/>
                    <a:pt x="14" y="77"/>
                    <a:pt x="14" y="77"/>
                  </a:cubicBezTo>
                  <a:cubicBezTo>
                    <a:pt x="14" y="77"/>
                    <a:pt x="10" y="81"/>
                    <a:pt x="10" y="85"/>
                  </a:cubicBezTo>
                  <a:cubicBezTo>
                    <a:pt x="10" y="88"/>
                    <a:pt x="0" y="75"/>
                    <a:pt x="0" y="75"/>
                  </a:cubicBezTo>
                  <a:close/>
                </a:path>
              </a:pathLst>
            </a:custGeom>
            <a:solidFill>
              <a:srgbClr val="14378B"/>
            </a:solidFill>
            <a:ln>
              <a:noFill/>
            </a:ln>
          </p:spPr>
          <p:txBody>
            <a:bodyPr anchor="ctr"/>
            <a:p>
              <a:pPr algn="ctr"/>
            </a:p>
          </p:txBody>
        </p:sp>
        <p:sp>
          <p:nvSpPr>
            <p:cNvPr id="12" name="î$ḷïḑê"/>
            <p:cNvSpPr/>
            <p:nvPr>
              <p:custDataLst>
                <p:tags r:id="rId17"/>
              </p:custDataLst>
            </p:nvPr>
          </p:nvSpPr>
          <p:spPr bwMode="auto">
            <a:xfrm>
              <a:off x="5575238" y="1916779"/>
              <a:ext cx="114175" cy="127450"/>
            </a:xfrm>
            <a:custGeom>
              <a:avLst/>
              <a:gdLst>
                <a:gd name="T0" fmla="*/ 0 w 82"/>
                <a:gd name="T1" fmla="*/ 78 h 91"/>
                <a:gd name="T2" fmla="*/ 7 w 82"/>
                <a:gd name="T3" fmla="*/ 76 h 91"/>
                <a:gd name="T4" fmla="*/ 70 w 82"/>
                <a:gd name="T5" fmla="*/ 11 h 91"/>
                <a:gd name="T6" fmla="*/ 73 w 82"/>
                <a:gd name="T7" fmla="*/ 3 h 91"/>
                <a:gd name="T8" fmla="*/ 79 w 82"/>
                <a:gd name="T9" fmla="*/ 7 h 91"/>
                <a:gd name="T10" fmla="*/ 82 w 82"/>
                <a:gd name="T11" fmla="*/ 11 h 91"/>
                <a:gd name="T12" fmla="*/ 74 w 82"/>
                <a:gd name="T13" fmla="*/ 15 h 91"/>
                <a:gd name="T14" fmla="*/ 14 w 82"/>
                <a:gd name="T15" fmla="*/ 79 h 91"/>
                <a:gd name="T16" fmla="*/ 11 w 82"/>
                <a:gd name="T17" fmla="*/ 87 h 91"/>
                <a:gd name="T18" fmla="*/ 0 w 8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1">
                  <a:moveTo>
                    <a:pt x="0" y="78"/>
                  </a:moveTo>
                  <a:cubicBezTo>
                    <a:pt x="0" y="78"/>
                    <a:pt x="3" y="80"/>
                    <a:pt x="7" y="76"/>
                  </a:cubicBezTo>
                  <a:cubicBezTo>
                    <a:pt x="11" y="71"/>
                    <a:pt x="70" y="11"/>
                    <a:pt x="70" y="11"/>
                  </a:cubicBezTo>
                  <a:cubicBezTo>
                    <a:pt x="70" y="11"/>
                    <a:pt x="75" y="5"/>
                    <a:pt x="73" y="3"/>
                  </a:cubicBezTo>
                  <a:cubicBezTo>
                    <a:pt x="70" y="0"/>
                    <a:pt x="79" y="7"/>
                    <a:pt x="79" y="7"/>
                  </a:cubicBezTo>
                  <a:cubicBezTo>
                    <a:pt x="82" y="11"/>
                    <a:pt x="82" y="11"/>
                    <a:pt x="82" y="11"/>
                  </a:cubicBezTo>
                  <a:cubicBezTo>
                    <a:pt x="82" y="11"/>
                    <a:pt x="79" y="10"/>
                    <a:pt x="74" y="15"/>
                  </a:cubicBezTo>
                  <a:cubicBezTo>
                    <a:pt x="70" y="20"/>
                    <a:pt x="14" y="79"/>
                    <a:pt x="14" y="79"/>
                  </a:cubicBezTo>
                  <a:cubicBezTo>
                    <a:pt x="14" y="79"/>
                    <a:pt x="10" y="83"/>
                    <a:pt x="11" y="87"/>
                  </a:cubicBezTo>
                  <a:cubicBezTo>
                    <a:pt x="11" y="91"/>
                    <a:pt x="0" y="78"/>
                    <a:pt x="0" y="78"/>
                  </a:cubicBezTo>
                  <a:close/>
                </a:path>
              </a:pathLst>
            </a:custGeom>
            <a:solidFill>
              <a:srgbClr val="14378B"/>
            </a:solidFill>
            <a:ln>
              <a:noFill/>
            </a:ln>
          </p:spPr>
          <p:txBody>
            <a:bodyPr anchor="ctr"/>
            <a:p>
              <a:pPr algn="ctr"/>
            </a:p>
          </p:txBody>
        </p:sp>
        <p:sp>
          <p:nvSpPr>
            <p:cNvPr id="47" name="ísḻíďê"/>
            <p:cNvSpPr/>
            <p:nvPr>
              <p:custDataLst>
                <p:tags r:id="rId18"/>
              </p:custDataLst>
            </p:nvPr>
          </p:nvSpPr>
          <p:spPr bwMode="auto">
            <a:xfrm>
              <a:off x="5600463" y="1934039"/>
              <a:ext cx="110193" cy="131434"/>
            </a:xfrm>
            <a:custGeom>
              <a:avLst/>
              <a:gdLst>
                <a:gd name="T0" fmla="*/ 0 w 79"/>
                <a:gd name="T1" fmla="*/ 82 h 94"/>
                <a:gd name="T2" fmla="*/ 9 w 79"/>
                <a:gd name="T3" fmla="*/ 79 h 94"/>
                <a:gd name="T4" fmla="*/ 68 w 79"/>
                <a:gd name="T5" fmla="*/ 11 h 94"/>
                <a:gd name="T6" fmla="*/ 69 w 79"/>
                <a:gd name="T7" fmla="*/ 3 h 94"/>
                <a:gd name="T8" fmla="*/ 76 w 79"/>
                <a:gd name="T9" fmla="*/ 8 h 94"/>
                <a:gd name="T10" fmla="*/ 79 w 79"/>
                <a:gd name="T11" fmla="*/ 12 h 94"/>
                <a:gd name="T12" fmla="*/ 71 w 79"/>
                <a:gd name="T13" fmla="*/ 15 h 94"/>
                <a:gd name="T14" fmla="*/ 15 w 79"/>
                <a:gd name="T15" fmla="*/ 82 h 94"/>
                <a:gd name="T16" fmla="*/ 13 w 79"/>
                <a:gd name="T17" fmla="*/ 90 h 94"/>
                <a:gd name="T18" fmla="*/ 0 w 79"/>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4">
                  <a:moveTo>
                    <a:pt x="0" y="82"/>
                  </a:moveTo>
                  <a:cubicBezTo>
                    <a:pt x="0" y="82"/>
                    <a:pt x="5" y="83"/>
                    <a:pt x="9" y="79"/>
                  </a:cubicBezTo>
                  <a:cubicBezTo>
                    <a:pt x="13" y="74"/>
                    <a:pt x="68" y="11"/>
                    <a:pt x="68" y="11"/>
                  </a:cubicBezTo>
                  <a:cubicBezTo>
                    <a:pt x="68" y="11"/>
                    <a:pt x="71" y="6"/>
                    <a:pt x="69" y="3"/>
                  </a:cubicBezTo>
                  <a:cubicBezTo>
                    <a:pt x="67" y="0"/>
                    <a:pt x="76" y="8"/>
                    <a:pt x="76" y="8"/>
                  </a:cubicBezTo>
                  <a:cubicBezTo>
                    <a:pt x="79" y="12"/>
                    <a:pt x="79" y="12"/>
                    <a:pt x="79" y="12"/>
                  </a:cubicBezTo>
                  <a:cubicBezTo>
                    <a:pt x="79" y="12"/>
                    <a:pt x="76" y="10"/>
                    <a:pt x="71" y="15"/>
                  </a:cubicBezTo>
                  <a:cubicBezTo>
                    <a:pt x="67" y="20"/>
                    <a:pt x="15" y="82"/>
                    <a:pt x="15" y="82"/>
                  </a:cubicBezTo>
                  <a:cubicBezTo>
                    <a:pt x="15" y="82"/>
                    <a:pt x="13" y="86"/>
                    <a:pt x="13" y="90"/>
                  </a:cubicBezTo>
                  <a:cubicBezTo>
                    <a:pt x="14" y="94"/>
                    <a:pt x="0" y="82"/>
                    <a:pt x="0" y="82"/>
                  </a:cubicBezTo>
                  <a:close/>
                </a:path>
              </a:pathLst>
            </a:custGeom>
            <a:solidFill>
              <a:srgbClr val="14378B"/>
            </a:solidFill>
            <a:ln>
              <a:noFill/>
            </a:ln>
          </p:spPr>
          <p:txBody>
            <a:bodyPr anchor="ctr"/>
            <a:p>
              <a:pPr algn="ctr"/>
            </a:p>
          </p:txBody>
        </p:sp>
        <p:sp>
          <p:nvSpPr>
            <p:cNvPr id="48" name="iṩliḍé"/>
            <p:cNvSpPr/>
            <p:nvPr>
              <p:custDataLst>
                <p:tags r:id="rId19"/>
              </p:custDataLst>
            </p:nvPr>
          </p:nvSpPr>
          <p:spPr bwMode="auto">
            <a:xfrm>
              <a:off x="5629670" y="1953951"/>
              <a:ext cx="106209" cy="138071"/>
            </a:xfrm>
            <a:custGeom>
              <a:avLst/>
              <a:gdLst>
                <a:gd name="T0" fmla="*/ 0 w 76"/>
                <a:gd name="T1" fmla="*/ 84 h 99"/>
                <a:gd name="T2" fmla="*/ 8 w 76"/>
                <a:gd name="T3" fmla="*/ 81 h 99"/>
                <a:gd name="T4" fmla="*/ 63 w 76"/>
                <a:gd name="T5" fmla="*/ 12 h 99"/>
                <a:gd name="T6" fmla="*/ 66 w 76"/>
                <a:gd name="T7" fmla="*/ 3 h 99"/>
                <a:gd name="T8" fmla="*/ 73 w 76"/>
                <a:gd name="T9" fmla="*/ 8 h 99"/>
                <a:gd name="T10" fmla="*/ 76 w 76"/>
                <a:gd name="T11" fmla="*/ 11 h 99"/>
                <a:gd name="T12" fmla="*/ 64 w 76"/>
                <a:gd name="T13" fmla="*/ 23 h 99"/>
                <a:gd name="T14" fmla="*/ 17 w 76"/>
                <a:gd name="T15" fmla="*/ 87 h 99"/>
                <a:gd name="T16" fmla="*/ 16 w 76"/>
                <a:gd name="T17" fmla="*/ 96 h 99"/>
                <a:gd name="T18" fmla="*/ 0 w 76"/>
                <a:gd name="T1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9">
                  <a:moveTo>
                    <a:pt x="0" y="84"/>
                  </a:moveTo>
                  <a:cubicBezTo>
                    <a:pt x="0" y="84"/>
                    <a:pt x="4" y="85"/>
                    <a:pt x="8" y="81"/>
                  </a:cubicBezTo>
                  <a:cubicBezTo>
                    <a:pt x="12" y="76"/>
                    <a:pt x="63" y="12"/>
                    <a:pt x="63" y="12"/>
                  </a:cubicBezTo>
                  <a:cubicBezTo>
                    <a:pt x="63" y="12"/>
                    <a:pt x="68" y="6"/>
                    <a:pt x="66" y="3"/>
                  </a:cubicBezTo>
                  <a:cubicBezTo>
                    <a:pt x="63" y="0"/>
                    <a:pt x="73" y="8"/>
                    <a:pt x="73" y="8"/>
                  </a:cubicBezTo>
                  <a:cubicBezTo>
                    <a:pt x="76" y="11"/>
                    <a:pt x="76" y="11"/>
                    <a:pt x="76" y="11"/>
                  </a:cubicBezTo>
                  <a:cubicBezTo>
                    <a:pt x="76" y="11"/>
                    <a:pt x="68" y="18"/>
                    <a:pt x="64" y="23"/>
                  </a:cubicBezTo>
                  <a:cubicBezTo>
                    <a:pt x="59" y="28"/>
                    <a:pt x="17" y="87"/>
                    <a:pt x="17" y="87"/>
                  </a:cubicBezTo>
                  <a:cubicBezTo>
                    <a:pt x="17" y="87"/>
                    <a:pt x="12" y="91"/>
                    <a:pt x="16" y="96"/>
                  </a:cubicBezTo>
                  <a:cubicBezTo>
                    <a:pt x="17" y="99"/>
                    <a:pt x="0" y="84"/>
                    <a:pt x="0" y="84"/>
                  </a:cubicBezTo>
                  <a:close/>
                </a:path>
              </a:pathLst>
            </a:custGeom>
            <a:solidFill>
              <a:srgbClr val="14378B"/>
            </a:solidFill>
            <a:ln>
              <a:noFill/>
            </a:ln>
          </p:spPr>
          <p:txBody>
            <a:bodyPr anchor="ctr"/>
            <a:p>
              <a:pPr algn="ctr"/>
            </a:p>
          </p:txBody>
        </p:sp>
        <p:sp>
          <p:nvSpPr>
            <p:cNvPr id="49" name="iṥļíḋê"/>
            <p:cNvSpPr/>
            <p:nvPr>
              <p:custDataLst>
                <p:tags r:id="rId20"/>
              </p:custDataLst>
            </p:nvPr>
          </p:nvSpPr>
          <p:spPr bwMode="auto">
            <a:xfrm>
              <a:off x="6642641" y="1736223"/>
              <a:ext cx="131434" cy="83641"/>
            </a:xfrm>
            <a:custGeom>
              <a:avLst/>
              <a:gdLst>
                <a:gd name="T0" fmla="*/ 88 w 95"/>
                <a:gd name="T1" fmla="*/ 60 h 60"/>
                <a:gd name="T2" fmla="*/ 82 w 95"/>
                <a:gd name="T3" fmla="*/ 53 h 60"/>
                <a:gd name="T4" fmla="*/ 10 w 95"/>
                <a:gd name="T5" fmla="*/ 18 h 60"/>
                <a:gd name="T6" fmla="*/ 0 w 95"/>
                <a:gd name="T7" fmla="*/ 17 h 60"/>
                <a:gd name="T8" fmla="*/ 8 w 95"/>
                <a:gd name="T9" fmla="*/ 0 h 60"/>
                <a:gd name="T10" fmla="*/ 15 w 95"/>
                <a:gd name="T11" fmla="*/ 10 h 60"/>
                <a:gd name="T12" fmla="*/ 88 w 95"/>
                <a:gd name="T13" fmla="*/ 45 h 60"/>
                <a:gd name="T14" fmla="*/ 95 w 95"/>
                <a:gd name="T15" fmla="*/ 45 h 60"/>
                <a:gd name="T16" fmla="*/ 88 w 9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0">
                  <a:moveTo>
                    <a:pt x="88" y="60"/>
                  </a:moveTo>
                  <a:cubicBezTo>
                    <a:pt x="90" y="56"/>
                    <a:pt x="88" y="55"/>
                    <a:pt x="82" y="53"/>
                  </a:cubicBezTo>
                  <a:cubicBezTo>
                    <a:pt x="10" y="18"/>
                    <a:pt x="10" y="18"/>
                    <a:pt x="10" y="18"/>
                  </a:cubicBezTo>
                  <a:cubicBezTo>
                    <a:pt x="9" y="17"/>
                    <a:pt x="1" y="13"/>
                    <a:pt x="0" y="17"/>
                  </a:cubicBezTo>
                  <a:cubicBezTo>
                    <a:pt x="8" y="0"/>
                    <a:pt x="8" y="0"/>
                    <a:pt x="8" y="0"/>
                  </a:cubicBezTo>
                  <a:cubicBezTo>
                    <a:pt x="6" y="3"/>
                    <a:pt x="12" y="9"/>
                    <a:pt x="15" y="10"/>
                  </a:cubicBezTo>
                  <a:cubicBezTo>
                    <a:pt x="88" y="45"/>
                    <a:pt x="88" y="45"/>
                    <a:pt x="88" y="45"/>
                  </a:cubicBezTo>
                  <a:cubicBezTo>
                    <a:pt x="92" y="47"/>
                    <a:pt x="93" y="48"/>
                    <a:pt x="95" y="45"/>
                  </a:cubicBezTo>
                  <a:lnTo>
                    <a:pt x="88" y="60"/>
                  </a:lnTo>
                  <a:close/>
                </a:path>
              </a:pathLst>
            </a:custGeom>
            <a:solidFill>
              <a:srgbClr val="14378B"/>
            </a:solidFill>
            <a:ln>
              <a:noFill/>
            </a:ln>
          </p:spPr>
          <p:txBody>
            <a:bodyPr anchor="ctr"/>
            <a:p>
              <a:pPr algn="ctr"/>
            </a:p>
          </p:txBody>
        </p:sp>
        <p:sp>
          <p:nvSpPr>
            <p:cNvPr id="50" name="îṥľîḓê"/>
            <p:cNvSpPr/>
            <p:nvPr>
              <p:custDataLst>
                <p:tags r:id="rId21"/>
              </p:custDataLst>
            </p:nvPr>
          </p:nvSpPr>
          <p:spPr bwMode="auto">
            <a:xfrm>
              <a:off x="6626710" y="1769414"/>
              <a:ext cx="132761" cy="84968"/>
            </a:xfrm>
            <a:custGeom>
              <a:avLst/>
              <a:gdLst>
                <a:gd name="T0" fmla="*/ 80 w 95"/>
                <a:gd name="T1" fmla="*/ 49 h 61"/>
                <a:gd name="T2" fmla="*/ 18 w 95"/>
                <a:gd name="T3" fmla="*/ 16 h 61"/>
                <a:gd name="T4" fmla="*/ 0 w 95"/>
                <a:gd name="T5" fmla="*/ 11 h 61"/>
                <a:gd name="T6" fmla="*/ 6 w 95"/>
                <a:gd name="T7" fmla="*/ 0 h 61"/>
                <a:gd name="T8" fmla="*/ 14 w 95"/>
                <a:gd name="T9" fmla="*/ 7 h 61"/>
                <a:gd name="T10" fmla="*/ 84 w 95"/>
                <a:gd name="T11" fmla="*/ 45 h 61"/>
                <a:gd name="T12" fmla="*/ 94 w 95"/>
                <a:gd name="T13" fmla="*/ 45 h 61"/>
                <a:gd name="T14" fmla="*/ 88 w 95"/>
                <a:gd name="T15" fmla="*/ 60 h 61"/>
                <a:gd name="T16" fmla="*/ 80 w 95"/>
                <a:gd name="T1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61">
                  <a:moveTo>
                    <a:pt x="80" y="49"/>
                  </a:moveTo>
                  <a:cubicBezTo>
                    <a:pt x="62" y="38"/>
                    <a:pt x="40" y="26"/>
                    <a:pt x="18" y="16"/>
                  </a:cubicBezTo>
                  <a:cubicBezTo>
                    <a:pt x="15" y="14"/>
                    <a:pt x="2" y="8"/>
                    <a:pt x="0" y="11"/>
                  </a:cubicBezTo>
                  <a:cubicBezTo>
                    <a:pt x="6" y="0"/>
                    <a:pt x="6" y="0"/>
                    <a:pt x="6" y="0"/>
                  </a:cubicBezTo>
                  <a:cubicBezTo>
                    <a:pt x="5" y="2"/>
                    <a:pt x="12" y="6"/>
                    <a:pt x="14" y="7"/>
                  </a:cubicBezTo>
                  <a:cubicBezTo>
                    <a:pt x="84" y="45"/>
                    <a:pt x="84" y="45"/>
                    <a:pt x="84" y="45"/>
                  </a:cubicBezTo>
                  <a:cubicBezTo>
                    <a:pt x="87" y="47"/>
                    <a:pt x="91" y="48"/>
                    <a:pt x="94" y="45"/>
                  </a:cubicBezTo>
                  <a:cubicBezTo>
                    <a:pt x="95" y="52"/>
                    <a:pt x="90" y="61"/>
                    <a:pt x="88" y="60"/>
                  </a:cubicBezTo>
                  <a:cubicBezTo>
                    <a:pt x="85" y="59"/>
                    <a:pt x="92" y="57"/>
                    <a:pt x="80" y="49"/>
                  </a:cubicBezTo>
                  <a:close/>
                </a:path>
              </a:pathLst>
            </a:custGeom>
            <a:solidFill>
              <a:srgbClr val="14378B"/>
            </a:solidFill>
            <a:ln>
              <a:noFill/>
            </a:ln>
          </p:spPr>
          <p:txBody>
            <a:bodyPr anchor="ctr"/>
            <a:p>
              <a:pPr algn="ctr"/>
            </a:p>
          </p:txBody>
        </p:sp>
        <p:sp>
          <p:nvSpPr>
            <p:cNvPr id="13" name="ïṣḷíďê"/>
            <p:cNvSpPr/>
            <p:nvPr>
              <p:custDataLst>
                <p:tags r:id="rId22"/>
              </p:custDataLst>
            </p:nvPr>
          </p:nvSpPr>
          <p:spPr bwMode="auto">
            <a:xfrm>
              <a:off x="6609450" y="1794639"/>
              <a:ext cx="126124" cy="86296"/>
            </a:xfrm>
            <a:custGeom>
              <a:avLst/>
              <a:gdLst>
                <a:gd name="T0" fmla="*/ 85 w 90"/>
                <a:gd name="T1" fmla="*/ 62 h 62"/>
                <a:gd name="T2" fmla="*/ 83 w 90"/>
                <a:gd name="T3" fmla="*/ 59 h 62"/>
                <a:gd name="T4" fmla="*/ 16 w 90"/>
                <a:gd name="T5" fmla="*/ 16 h 62"/>
                <a:gd name="T6" fmla="*/ 0 w 90"/>
                <a:gd name="T7" fmla="*/ 11 h 62"/>
                <a:gd name="T8" fmla="*/ 8 w 90"/>
                <a:gd name="T9" fmla="*/ 0 h 62"/>
                <a:gd name="T10" fmla="*/ 18 w 90"/>
                <a:gd name="T11" fmla="*/ 9 h 62"/>
                <a:gd name="T12" fmla="*/ 88 w 90"/>
                <a:gd name="T13" fmla="*/ 53 h 62"/>
                <a:gd name="T14" fmla="*/ 90 w 90"/>
                <a:gd name="T15" fmla="*/ 53 h 62"/>
                <a:gd name="T16" fmla="*/ 85 w 9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2">
                  <a:moveTo>
                    <a:pt x="85" y="62"/>
                  </a:moveTo>
                  <a:cubicBezTo>
                    <a:pt x="85" y="61"/>
                    <a:pt x="85" y="60"/>
                    <a:pt x="83" y="59"/>
                  </a:cubicBezTo>
                  <a:cubicBezTo>
                    <a:pt x="16" y="16"/>
                    <a:pt x="16" y="16"/>
                    <a:pt x="16" y="16"/>
                  </a:cubicBezTo>
                  <a:cubicBezTo>
                    <a:pt x="13" y="14"/>
                    <a:pt x="3" y="8"/>
                    <a:pt x="0" y="11"/>
                  </a:cubicBezTo>
                  <a:cubicBezTo>
                    <a:pt x="8" y="0"/>
                    <a:pt x="8" y="0"/>
                    <a:pt x="8" y="0"/>
                  </a:cubicBezTo>
                  <a:cubicBezTo>
                    <a:pt x="7" y="3"/>
                    <a:pt x="16" y="8"/>
                    <a:pt x="18" y="9"/>
                  </a:cubicBezTo>
                  <a:cubicBezTo>
                    <a:pt x="88" y="53"/>
                    <a:pt x="88" y="53"/>
                    <a:pt x="88" y="53"/>
                  </a:cubicBezTo>
                  <a:cubicBezTo>
                    <a:pt x="89" y="53"/>
                    <a:pt x="90" y="54"/>
                    <a:pt x="90" y="53"/>
                  </a:cubicBezTo>
                  <a:lnTo>
                    <a:pt x="85" y="62"/>
                  </a:lnTo>
                  <a:close/>
                </a:path>
              </a:pathLst>
            </a:custGeom>
            <a:solidFill>
              <a:srgbClr val="14378B"/>
            </a:solidFill>
            <a:ln>
              <a:noFill/>
            </a:ln>
          </p:spPr>
          <p:txBody>
            <a:bodyPr anchor="ctr"/>
            <a:p>
              <a:pPr algn="ctr"/>
            </a:p>
          </p:txBody>
        </p:sp>
        <p:sp>
          <p:nvSpPr>
            <p:cNvPr id="52" name="ïşlîdê"/>
            <p:cNvSpPr/>
            <p:nvPr>
              <p:custDataLst>
                <p:tags r:id="rId23"/>
              </p:custDataLst>
            </p:nvPr>
          </p:nvSpPr>
          <p:spPr bwMode="auto">
            <a:xfrm>
              <a:off x="6596174" y="1821191"/>
              <a:ext cx="116830" cy="96917"/>
            </a:xfrm>
            <a:custGeom>
              <a:avLst/>
              <a:gdLst>
                <a:gd name="T0" fmla="*/ 84 w 84"/>
                <a:gd name="T1" fmla="*/ 59 h 70"/>
                <a:gd name="T2" fmla="*/ 81 w 84"/>
                <a:gd name="T3" fmla="*/ 59 h 70"/>
                <a:gd name="T4" fmla="*/ 7 w 84"/>
                <a:gd name="T5" fmla="*/ 3 h 70"/>
                <a:gd name="T6" fmla="*/ 5 w 84"/>
                <a:gd name="T7" fmla="*/ 0 h 70"/>
                <a:gd name="T8" fmla="*/ 0 w 84"/>
                <a:gd name="T9" fmla="*/ 7 h 70"/>
                <a:gd name="T10" fmla="*/ 3 w 84"/>
                <a:gd name="T11" fmla="*/ 7 h 70"/>
                <a:gd name="T12" fmla="*/ 77 w 84"/>
                <a:gd name="T13" fmla="*/ 67 h 70"/>
                <a:gd name="T14" fmla="*/ 78 w 84"/>
                <a:gd name="T15" fmla="*/ 70 h 70"/>
                <a:gd name="T16" fmla="*/ 84 w 84"/>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84" y="59"/>
                  </a:moveTo>
                  <a:cubicBezTo>
                    <a:pt x="84" y="60"/>
                    <a:pt x="83" y="60"/>
                    <a:pt x="81" y="59"/>
                  </a:cubicBezTo>
                  <a:cubicBezTo>
                    <a:pt x="7" y="3"/>
                    <a:pt x="7" y="3"/>
                    <a:pt x="7" y="3"/>
                  </a:cubicBezTo>
                  <a:cubicBezTo>
                    <a:pt x="6" y="2"/>
                    <a:pt x="5" y="1"/>
                    <a:pt x="5" y="0"/>
                  </a:cubicBezTo>
                  <a:cubicBezTo>
                    <a:pt x="0" y="7"/>
                    <a:pt x="0" y="7"/>
                    <a:pt x="0" y="7"/>
                  </a:cubicBezTo>
                  <a:cubicBezTo>
                    <a:pt x="1" y="6"/>
                    <a:pt x="2" y="6"/>
                    <a:pt x="3" y="7"/>
                  </a:cubicBezTo>
                  <a:cubicBezTo>
                    <a:pt x="26" y="22"/>
                    <a:pt x="57" y="50"/>
                    <a:pt x="77" y="67"/>
                  </a:cubicBezTo>
                  <a:cubicBezTo>
                    <a:pt x="79" y="68"/>
                    <a:pt x="79" y="69"/>
                    <a:pt x="78" y="70"/>
                  </a:cubicBezTo>
                  <a:lnTo>
                    <a:pt x="84" y="59"/>
                  </a:lnTo>
                  <a:close/>
                </a:path>
              </a:pathLst>
            </a:custGeom>
            <a:solidFill>
              <a:srgbClr val="14378B"/>
            </a:solidFill>
            <a:ln>
              <a:noFill/>
            </a:ln>
          </p:spPr>
          <p:txBody>
            <a:bodyPr anchor="ctr"/>
            <a:p>
              <a:pPr algn="ctr"/>
            </a:p>
          </p:txBody>
        </p:sp>
        <p:sp>
          <p:nvSpPr>
            <p:cNvPr id="14" name="îṣḷide"/>
            <p:cNvSpPr/>
            <p:nvPr>
              <p:custDataLst>
                <p:tags r:id="rId24"/>
              </p:custDataLst>
            </p:nvPr>
          </p:nvSpPr>
          <p:spPr bwMode="auto">
            <a:xfrm>
              <a:off x="6556345" y="1863676"/>
              <a:ext cx="119485" cy="120814"/>
            </a:xfrm>
            <a:custGeom>
              <a:avLst/>
              <a:gdLst>
                <a:gd name="T0" fmla="*/ 86 w 86"/>
                <a:gd name="T1" fmla="*/ 72 h 86"/>
                <a:gd name="T2" fmla="*/ 79 w 86"/>
                <a:gd name="T3" fmla="*/ 70 h 86"/>
                <a:gd name="T4" fmla="*/ 12 w 86"/>
                <a:gd name="T5" fmla="*/ 12 h 86"/>
                <a:gd name="T6" fmla="*/ 9 w 86"/>
                <a:gd name="T7" fmla="*/ 4 h 86"/>
                <a:gd name="T8" fmla="*/ 3 w 86"/>
                <a:gd name="T9" fmla="*/ 9 h 86"/>
                <a:gd name="T10" fmla="*/ 0 w 86"/>
                <a:gd name="T11" fmla="*/ 14 h 86"/>
                <a:gd name="T12" fmla="*/ 8 w 86"/>
                <a:gd name="T13" fmla="*/ 17 h 86"/>
                <a:gd name="T14" fmla="*/ 71 w 86"/>
                <a:gd name="T15" fmla="*/ 75 h 86"/>
                <a:gd name="T16" fmla="*/ 76 w 86"/>
                <a:gd name="T17" fmla="*/ 83 h 86"/>
                <a:gd name="T18" fmla="*/ 86 w 86"/>
                <a:gd name="T19"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86" y="72"/>
                  </a:moveTo>
                  <a:cubicBezTo>
                    <a:pt x="86" y="72"/>
                    <a:pt x="83" y="74"/>
                    <a:pt x="79" y="70"/>
                  </a:cubicBezTo>
                  <a:cubicBezTo>
                    <a:pt x="74" y="67"/>
                    <a:pt x="12" y="12"/>
                    <a:pt x="12" y="12"/>
                  </a:cubicBezTo>
                  <a:cubicBezTo>
                    <a:pt x="12" y="12"/>
                    <a:pt x="7" y="7"/>
                    <a:pt x="9" y="4"/>
                  </a:cubicBezTo>
                  <a:cubicBezTo>
                    <a:pt x="11" y="0"/>
                    <a:pt x="3" y="9"/>
                    <a:pt x="3" y="9"/>
                  </a:cubicBezTo>
                  <a:cubicBezTo>
                    <a:pt x="0" y="14"/>
                    <a:pt x="0" y="14"/>
                    <a:pt x="0" y="14"/>
                  </a:cubicBezTo>
                  <a:cubicBezTo>
                    <a:pt x="0" y="14"/>
                    <a:pt x="3" y="12"/>
                    <a:pt x="8" y="17"/>
                  </a:cubicBezTo>
                  <a:cubicBezTo>
                    <a:pt x="13" y="21"/>
                    <a:pt x="71" y="75"/>
                    <a:pt x="71" y="75"/>
                  </a:cubicBezTo>
                  <a:cubicBezTo>
                    <a:pt x="71" y="75"/>
                    <a:pt x="76" y="79"/>
                    <a:pt x="76" y="83"/>
                  </a:cubicBezTo>
                  <a:cubicBezTo>
                    <a:pt x="76" y="86"/>
                    <a:pt x="86" y="72"/>
                    <a:pt x="86" y="72"/>
                  </a:cubicBezTo>
                  <a:close/>
                </a:path>
              </a:pathLst>
            </a:custGeom>
            <a:solidFill>
              <a:srgbClr val="14378B"/>
            </a:solidFill>
            <a:ln>
              <a:noFill/>
            </a:ln>
          </p:spPr>
          <p:txBody>
            <a:bodyPr anchor="ctr"/>
            <a:p>
              <a:pPr algn="ctr"/>
            </a:p>
          </p:txBody>
        </p:sp>
        <p:sp>
          <p:nvSpPr>
            <p:cNvPr id="15" name="ïšḷiḓé"/>
            <p:cNvSpPr/>
            <p:nvPr>
              <p:custDataLst>
                <p:tags r:id="rId25"/>
              </p:custDataLst>
            </p:nvPr>
          </p:nvSpPr>
          <p:spPr bwMode="auto">
            <a:xfrm>
              <a:off x="6533777" y="1888899"/>
              <a:ext cx="114175" cy="110193"/>
            </a:xfrm>
            <a:custGeom>
              <a:avLst/>
              <a:gdLst>
                <a:gd name="T0" fmla="*/ 73 w 82"/>
                <a:gd name="T1" fmla="*/ 70 h 79"/>
                <a:gd name="T2" fmla="*/ 12 w 82"/>
                <a:gd name="T3" fmla="*/ 12 h 79"/>
                <a:gd name="T4" fmla="*/ 9 w 82"/>
                <a:gd name="T5" fmla="*/ 3 h 79"/>
                <a:gd name="T6" fmla="*/ 2 w 82"/>
                <a:gd name="T7" fmla="*/ 9 h 79"/>
                <a:gd name="T8" fmla="*/ 0 w 82"/>
                <a:gd name="T9" fmla="*/ 13 h 79"/>
                <a:gd name="T10" fmla="*/ 8 w 82"/>
                <a:gd name="T11" fmla="*/ 16 h 79"/>
                <a:gd name="T12" fmla="*/ 69 w 82"/>
                <a:gd name="T13" fmla="*/ 71 h 79"/>
                <a:gd name="T14" fmla="*/ 73 w 82"/>
                <a:gd name="T15" fmla="*/ 7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9">
                  <a:moveTo>
                    <a:pt x="73" y="70"/>
                  </a:moveTo>
                  <a:cubicBezTo>
                    <a:pt x="64" y="62"/>
                    <a:pt x="12" y="12"/>
                    <a:pt x="12" y="12"/>
                  </a:cubicBezTo>
                  <a:cubicBezTo>
                    <a:pt x="12" y="12"/>
                    <a:pt x="7" y="6"/>
                    <a:pt x="9" y="3"/>
                  </a:cubicBezTo>
                  <a:cubicBezTo>
                    <a:pt x="11" y="0"/>
                    <a:pt x="2" y="9"/>
                    <a:pt x="2" y="9"/>
                  </a:cubicBezTo>
                  <a:cubicBezTo>
                    <a:pt x="0" y="13"/>
                    <a:pt x="0" y="13"/>
                    <a:pt x="0" y="13"/>
                  </a:cubicBezTo>
                  <a:cubicBezTo>
                    <a:pt x="0" y="13"/>
                    <a:pt x="3" y="11"/>
                    <a:pt x="8" y="16"/>
                  </a:cubicBezTo>
                  <a:cubicBezTo>
                    <a:pt x="13" y="21"/>
                    <a:pt x="69" y="71"/>
                    <a:pt x="69" y="71"/>
                  </a:cubicBezTo>
                  <a:cubicBezTo>
                    <a:pt x="81" y="79"/>
                    <a:pt x="82" y="78"/>
                    <a:pt x="73" y="70"/>
                  </a:cubicBezTo>
                  <a:close/>
                </a:path>
              </a:pathLst>
            </a:custGeom>
            <a:solidFill>
              <a:srgbClr val="14378B"/>
            </a:solidFill>
            <a:ln>
              <a:noFill/>
            </a:ln>
          </p:spPr>
          <p:txBody>
            <a:bodyPr anchor="ctr"/>
            <a:p>
              <a:pPr algn="ctr"/>
            </a:p>
          </p:txBody>
        </p:sp>
        <p:sp>
          <p:nvSpPr>
            <p:cNvPr id="16" name="í$ḻïḋê"/>
            <p:cNvSpPr/>
            <p:nvPr>
              <p:custDataLst>
                <p:tags r:id="rId26"/>
              </p:custDataLst>
            </p:nvPr>
          </p:nvSpPr>
          <p:spPr bwMode="auto">
            <a:xfrm>
              <a:off x="6512533" y="1908814"/>
              <a:ext cx="107538" cy="122140"/>
            </a:xfrm>
            <a:custGeom>
              <a:avLst/>
              <a:gdLst>
                <a:gd name="T0" fmla="*/ 77 w 77"/>
                <a:gd name="T1" fmla="*/ 75 h 88"/>
                <a:gd name="T2" fmla="*/ 71 w 77"/>
                <a:gd name="T3" fmla="*/ 73 h 88"/>
                <a:gd name="T4" fmla="*/ 13 w 77"/>
                <a:gd name="T5" fmla="*/ 11 h 88"/>
                <a:gd name="T6" fmla="*/ 10 w 77"/>
                <a:gd name="T7" fmla="*/ 3 h 88"/>
                <a:gd name="T8" fmla="*/ 3 w 77"/>
                <a:gd name="T9" fmla="*/ 7 h 88"/>
                <a:gd name="T10" fmla="*/ 0 w 77"/>
                <a:gd name="T11" fmla="*/ 11 h 88"/>
                <a:gd name="T12" fmla="*/ 8 w 77"/>
                <a:gd name="T13" fmla="*/ 15 h 88"/>
                <a:gd name="T14" fmla="*/ 63 w 77"/>
                <a:gd name="T15" fmla="*/ 77 h 88"/>
                <a:gd name="T16" fmla="*/ 67 w 77"/>
                <a:gd name="T17" fmla="*/ 84 h 88"/>
                <a:gd name="T18" fmla="*/ 77 w 77"/>
                <a:gd name="T19"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8">
                  <a:moveTo>
                    <a:pt x="77" y="75"/>
                  </a:moveTo>
                  <a:cubicBezTo>
                    <a:pt x="77" y="75"/>
                    <a:pt x="75" y="77"/>
                    <a:pt x="71" y="73"/>
                  </a:cubicBezTo>
                  <a:cubicBezTo>
                    <a:pt x="67" y="69"/>
                    <a:pt x="13" y="11"/>
                    <a:pt x="13" y="11"/>
                  </a:cubicBezTo>
                  <a:cubicBezTo>
                    <a:pt x="13" y="11"/>
                    <a:pt x="8" y="6"/>
                    <a:pt x="10" y="3"/>
                  </a:cubicBezTo>
                  <a:cubicBezTo>
                    <a:pt x="12" y="0"/>
                    <a:pt x="3" y="7"/>
                    <a:pt x="3" y="7"/>
                  </a:cubicBezTo>
                  <a:cubicBezTo>
                    <a:pt x="0" y="11"/>
                    <a:pt x="0" y="11"/>
                    <a:pt x="0" y="11"/>
                  </a:cubicBezTo>
                  <a:cubicBezTo>
                    <a:pt x="0" y="11"/>
                    <a:pt x="4" y="10"/>
                    <a:pt x="8" y="15"/>
                  </a:cubicBezTo>
                  <a:cubicBezTo>
                    <a:pt x="13" y="20"/>
                    <a:pt x="63" y="77"/>
                    <a:pt x="63" y="77"/>
                  </a:cubicBezTo>
                  <a:cubicBezTo>
                    <a:pt x="63" y="77"/>
                    <a:pt x="68" y="81"/>
                    <a:pt x="67" y="84"/>
                  </a:cubicBezTo>
                  <a:cubicBezTo>
                    <a:pt x="67" y="88"/>
                    <a:pt x="77" y="75"/>
                    <a:pt x="77" y="75"/>
                  </a:cubicBezTo>
                  <a:close/>
                </a:path>
              </a:pathLst>
            </a:custGeom>
            <a:solidFill>
              <a:srgbClr val="14378B"/>
            </a:solidFill>
            <a:ln>
              <a:noFill/>
            </a:ln>
          </p:spPr>
          <p:txBody>
            <a:bodyPr anchor="ctr"/>
            <a:p>
              <a:pPr algn="ctr"/>
            </a:p>
          </p:txBody>
        </p:sp>
        <p:sp>
          <p:nvSpPr>
            <p:cNvPr id="17" name="îŝľiḑè"/>
            <p:cNvSpPr/>
            <p:nvPr>
              <p:custDataLst>
                <p:tags r:id="rId27"/>
              </p:custDataLst>
            </p:nvPr>
          </p:nvSpPr>
          <p:spPr bwMode="auto">
            <a:xfrm>
              <a:off x="6488637" y="1928729"/>
              <a:ext cx="108864" cy="127450"/>
            </a:xfrm>
            <a:custGeom>
              <a:avLst/>
              <a:gdLst>
                <a:gd name="T0" fmla="*/ 78 w 78"/>
                <a:gd name="T1" fmla="*/ 80 h 92"/>
                <a:gd name="T2" fmla="*/ 68 w 78"/>
                <a:gd name="T3" fmla="*/ 77 h 92"/>
                <a:gd name="T4" fmla="*/ 13 w 78"/>
                <a:gd name="T5" fmla="*/ 10 h 92"/>
                <a:gd name="T6" fmla="*/ 11 w 78"/>
                <a:gd name="T7" fmla="*/ 3 h 92"/>
                <a:gd name="T8" fmla="*/ 3 w 78"/>
                <a:gd name="T9" fmla="*/ 9 h 92"/>
                <a:gd name="T10" fmla="*/ 0 w 78"/>
                <a:gd name="T11" fmla="*/ 13 h 92"/>
                <a:gd name="T12" fmla="*/ 7 w 78"/>
                <a:gd name="T13" fmla="*/ 17 h 92"/>
                <a:gd name="T14" fmla="*/ 62 w 78"/>
                <a:gd name="T15" fmla="*/ 81 h 92"/>
                <a:gd name="T16" fmla="*/ 65 w 78"/>
                <a:gd name="T17" fmla="*/ 88 h 92"/>
                <a:gd name="T18" fmla="*/ 78 w 78"/>
                <a:gd name="T19"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92">
                  <a:moveTo>
                    <a:pt x="78" y="80"/>
                  </a:moveTo>
                  <a:cubicBezTo>
                    <a:pt x="78" y="80"/>
                    <a:pt x="72" y="81"/>
                    <a:pt x="68" y="77"/>
                  </a:cubicBezTo>
                  <a:cubicBezTo>
                    <a:pt x="64" y="73"/>
                    <a:pt x="13" y="10"/>
                    <a:pt x="13" y="10"/>
                  </a:cubicBezTo>
                  <a:cubicBezTo>
                    <a:pt x="13" y="10"/>
                    <a:pt x="9" y="6"/>
                    <a:pt x="11" y="3"/>
                  </a:cubicBezTo>
                  <a:cubicBezTo>
                    <a:pt x="13" y="0"/>
                    <a:pt x="3" y="9"/>
                    <a:pt x="3" y="9"/>
                  </a:cubicBezTo>
                  <a:cubicBezTo>
                    <a:pt x="0" y="13"/>
                    <a:pt x="0" y="13"/>
                    <a:pt x="0" y="13"/>
                  </a:cubicBezTo>
                  <a:cubicBezTo>
                    <a:pt x="0" y="13"/>
                    <a:pt x="3" y="12"/>
                    <a:pt x="7" y="17"/>
                  </a:cubicBezTo>
                  <a:cubicBezTo>
                    <a:pt x="12" y="23"/>
                    <a:pt x="62" y="81"/>
                    <a:pt x="62" y="81"/>
                  </a:cubicBezTo>
                  <a:cubicBezTo>
                    <a:pt x="62" y="81"/>
                    <a:pt x="65" y="84"/>
                    <a:pt x="65" y="88"/>
                  </a:cubicBezTo>
                  <a:cubicBezTo>
                    <a:pt x="64" y="92"/>
                    <a:pt x="78" y="80"/>
                    <a:pt x="78" y="80"/>
                  </a:cubicBezTo>
                  <a:close/>
                </a:path>
              </a:pathLst>
            </a:custGeom>
            <a:solidFill>
              <a:srgbClr val="14378B"/>
            </a:solidFill>
            <a:ln>
              <a:noFill/>
            </a:ln>
          </p:spPr>
          <p:txBody>
            <a:bodyPr anchor="ctr"/>
            <a:p>
              <a:pPr algn="ctr"/>
            </a:p>
          </p:txBody>
        </p:sp>
        <p:sp>
          <p:nvSpPr>
            <p:cNvPr id="57" name="ïŝļiḋé"/>
            <p:cNvSpPr/>
            <p:nvPr>
              <p:custDataLst>
                <p:tags r:id="rId28"/>
              </p:custDataLst>
            </p:nvPr>
          </p:nvSpPr>
          <p:spPr bwMode="auto">
            <a:xfrm>
              <a:off x="6460756" y="1945986"/>
              <a:ext cx="108864" cy="140726"/>
            </a:xfrm>
            <a:custGeom>
              <a:avLst/>
              <a:gdLst>
                <a:gd name="T0" fmla="*/ 78 w 78"/>
                <a:gd name="T1" fmla="*/ 84 h 101"/>
                <a:gd name="T2" fmla="*/ 68 w 78"/>
                <a:gd name="T3" fmla="*/ 79 h 101"/>
                <a:gd name="T4" fmla="*/ 16 w 78"/>
                <a:gd name="T5" fmla="*/ 12 h 101"/>
                <a:gd name="T6" fmla="*/ 13 w 78"/>
                <a:gd name="T7" fmla="*/ 3 h 101"/>
                <a:gd name="T8" fmla="*/ 6 w 78"/>
                <a:gd name="T9" fmla="*/ 12 h 101"/>
                <a:gd name="T10" fmla="*/ 0 w 78"/>
                <a:gd name="T11" fmla="*/ 15 h 101"/>
                <a:gd name="T12" fmla="*/ 8 w 78"/>
                <a:gd name="T13" fmla="*/ 20 h 101"/>
                <a:gd name="T14" fmla="*/ 59 w 78"/>
                <a:gd name="T15" fmla="*/ 89 h 101"/>
                <a:gd name="T16" fmla="*/ 60 w 78"/>
                <a:gd name="T17" fmla="*/ 98 h 101"/>
                <a:gd name="T18" fmla="*/ 78 w 78"/>
                <a:gd name="T19"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01">
                  <a:moveTo>
                    <a:pt x="78" y="84"/>
                  </a:moveTo>
                  <a:cubicBezTo>
                    <a:pt x="78" y="84"/>
                    <a:pt x="72" y="84"/>
                    <a:pt x="68" y="79"/>
                  </a:cubicBezTo>
                  <a:cubicBezTo>
                    <a:pt x="64" y="75"/>
                    <a:pt x="16" y="12"/>
                    <a:pt x="16" y="12"/>
                  </a:cubicBezTo>
                  <a:cubicBezTo>
                    <a:pt x="16" y="12"/>
                    <a:pt x="11" y="6"/>
                    <a:pt x="13" y="3"/>
                  </a:cubicBezTo>
                  <a:cubicBezTo>
                    <a:pt x="16" y="0"/>
                    <a:pt x="6" y="12"/>
                    <a:pt x="6" y="12"/>
                  </a:cubicBezTo>
                  <a:cubicBezTo>
                    <a:pt x="0" y="15"/>
                    <a:pt x="0" y="15"/>
                    <a:pt x="0" y="15"/>
                  </a:cubicBezTo>
                  <a:cubicBezTo>
                    <a:pt x="0" y="15"/>
                    <a:pt x="3" y="14"/>
                    <a:pt x="8" y="20"/>
                  </a:cubicBezTo>
                  <a:cubicBezTo>
                    <a:pt x="12" y="25"/>
                    <a:pt x="59" y="89"/>
                    <a:pt x="59" y="89"/>
                  </a:cubicBezTo>
                  <a:cubicBezTo>
                    <a:pt x="59" y="89"/>
                    <a:pt x="64" y="93"/>
                    <a:pt x="60" y="98"/>
                  </a:cubicBezTo>
                  <a:cubicBezTo>
                    <a:pt x="59" y="101"/>
                    <a:pt x="78" y="84"/>
                    <a:pt x="78" y="84"/>
                  </a:cubicBezTo>
                  <a:close/>
                </a:path>
              </a:pathLst>
            </a:custGeom>
            <a:solidFill>
              <a:srgbClr val="14378B"/>
            </a:solidFill>
            <a:ln>
              <a:noFill/>
            </a:ln>
          </p:spPr>
          <p:txBody>
            <a:bodyPr anchor="ctr"/>
            <a:p>
              <a:pPr algn="ctr"/>
            </a:p>
          </p:txBody>
        </p:sp>
        <p:sp>
          <p:nvSpPr>
            <p:cNvPr id="58" name="íṩľîďé"/>
            <p:cNvSpPr/>
            <p:nvPr>
              <p:custDataLst>
                <p:tags r:id="rId29"/>
              </p:custDataLst>
            </p:nvPr>
          </p:nvSpPr>
          <p:spPr bwMode="auto">
            <a:xfrm>
              <a:off x="5738534" y="2042903"/>
              <a:ext cx="104883" cy="90278"/>
            </a:xfrm>
            <a:custGeom>
              <a:avLst/>
              <a:gdLst>
                <a:gd name="T0" fmla="*/ 68 w 75"/>
                <a:gd name="T1" fmla="*/ 2 h 65"/>
                <a:gd name="T2" fmla="*/ 67 w 75"/>
                <a:gd name="T3" fmla="*/ 5 h 65"/>
                <a:gd name="T4" fmla="*/ 59 w 75"/>
                <a:gd name="T5" fmla="*/ 17 h 65"/>
                <a:gd name="T6" fmla="*/ 64 w 75"/>
                <a:gd name="T7" fmla="*/ 22 h 65"/>
                <a:gd name="T8" fmla="*/ 72 w 75"/>
                <a:gd name="T9" fmla="*/ 31 h 65"/>
                <a:gd name="T10" fmla="*/ 73 w 75"/>
                <a:gd name="T11" fmla="*/ 39 h 65"/>
                <a:gd name="T12" fmla="*/ 69 w 75"/>
                <a:gd name="T13" fmla="*/ 41 h 65"/>
                <a:gd name="T14" fmla="*/ 58 w 75"/>
                <a:gd name="T15" fmla="*/ 40 h 65"/>
                <a:gd name="T16" fmla="*/ 58 w 75"/>
                <a:gd name="T17" fmla="*/ 34 h 65"/>
                <a:gd name="T18" fmla="*/ 48 w 75"/>
                <a:gd name="T19" fmla="*/ 27 h 65"/>
                <a:gd name="T20" fmla="*/ 44 w 75"/>
                <a:gd name="T21" fmla="*/ 38 h 65"/>
                <a:gd name="T22" fmla="*/ 52 w 75"/>
                <a:gd name="T23" fmla="*/ 41 h 65"/>
                <a:gd name="T24" fmla="*/ 52 w 75"/>
                <a:gd name="T25" fmla="*/ 51 h 65"/>
                <a:gd name="T26" fmla="*/ 45 w 75"/>
                <a:gd name="T27" fmla="*/ 51 h 65"/>
                <a:gd name="T28" fmla="*/ 26 w 75"/>
                <a:gd name="T29" fmla="*/ 48 h 65"/>
                <a:gd name="T30" fmla="*/ 16 w 75"/>
                <a:gd name="T31" fmla="*/ 55 h 65"/>
                <a:gd name="T32" fmla="*/ 5 w 75"/>
                <a:gd name="T33" fmla="*/ 65 h 65"/>
                <a:gd name="T34" fmla="*/ 4 w 75"/>
                <a:gd name="T35" fmla="*/ 64 h 65"/>
                <a:gd name="T36" fmla="*/ 6 w 75"/>
                <a:gd name="T37" fmla="*/ 59 h 65"/>
                <a:gd name="T38" fmla="*/ 17 w 75"/>
                <a:gd name="T39" fmla="*/ 48 h 65"/>
                <a:gd name="T40" fmla="*/ 19 w 75"/>
                <a:gd name="T41" fmla="*/ 33 h 65"/>
                <a:gd name="T42" fmla="*/ 33 w 75"/>
                <a:gd name="T43" fmla="*/ 28 h 65"/>
                <a:gd name="T44" fmla="*/ 38 w 75"/>
                <a:gd name="T45" fmla="*/ 24 h 65"/>
                <a:gd name="T46" fmla="*/ 28 w 75"/>
                <a:gd name="T47" fmla="*/ 21 h 65"/>
                <a:gd name="T48" fmla="*/ 23 w 75"/>
                <a:gd name="T49" fmla="*/ 21 h 65"/>
                <a:gd name="T50" fmla="*/ 16 w 75"/>
                <a:gd name="T51" fmla="*/ 21 h 65"/>
                <a:gd name="T52" fmla="*/ 10 w 75"/>
                <a:gd name="T53" fmla="*/ 27 h 65"/>
                <a:gd name="T54" fmla="*/ 3 w 75"/>
                <a:gd name="T55" fmla="*/ 30 h 65"/>
                <a:gd name="T56" fmla="*/ 1 w 75"/>
                <a:gd name="T57" fmla="*/ 24 h 65"/>
                <a:gd name="T58" fmla="*/ 9 w 75"/>
                <a:gd name="T59" fmla="*/ 13 h 65"/>
                <a:gd name="T60" fmla="*/ 13 w 75"/>
                <a:gd name="T61" fmla="*/ 10 h 65"/>
                <a:gd name="T62" fmla="*/ 19 w 75"/>
                <a:gd name="T63" fmla="*/ 14 h 65"/>
                <a:gd name="T64" fmla="*/ 23 w 75"/>
                <a:gd name="T65" fmla="*/ 14 h 65"/>
                <a:gd name="T66" fmla="*/ 42 w 75"/>
                <a:gd name="T67" fmla="*/ 15 h 65"/>
                <a:gd name="T68" fmla="*/ 46 w 75"/>
                <a:gd name="T69" fmla="*/ 16 h 65"/>
                <a:gd name="T70" fmla="*/ 50 w 75"/>
                <a:gd name="T71" fmla="*/ 14 h 65"/>
                <a:gd name="T72" fmla="*/ 65 w 75"/>
                <a:gd name="T73" fmla="*/ 2 h 65"/>
                <a:gd name="T74" fmla="*/ 68 w 75"/>
                <a:gd name="T7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5">
                  <a:moveTo>
                    <a:pt x="68" y="2"/>
                  </a:moveTo>
                  <a:cubicBezTo>
                    <a:pt x="69" y="3"/>
                    <a:pt x="68" y="4"/>
                    <a:pt x="67" y="5"/>
                  </a:cubicBezTo>
                  <a:cubicBezTo>
                    <a:pt x="66" y="7"/>
                    <a:pt x="58" y="14"/>
                    <a:pt x="59" y="17"/>
                  </a:cubicBezTo>
                  <a:cubicBezTo>
                    <a:pt x="59" y="19"/>
                    <a:pt x="63" y="21"/>
                    <a:pt x="64" y="22"/>
                  </a:cubicBezTo>
                  <a:cubicBezTo>
                    <a:pt x="67" y="25"/>
                    <a:pt x="70" y="28"/>
                    <a:pt x="72" y="31"/>
                  </a:cubicBezTo>
                  <a:cubicBezTo>
                    <a:pt x="73" y="33"/>
                    <a:pt x="75" y="36"/>
                    <a:pt x="73" y="39"/>
                  </a:cubicBezTo>
                  <a:cubicBezTo>
                    <a:pt x="72" y="40"/>
                    <a:pt x="71" y="41"/>
                    <a:pt x="69" y="41"/>
                  </a:cubicBezTo>
                  <a:cubicBezTo>
                    <a:pt x="66" y="42"/>
                    <a:pt x="59" y="43"/>
                    <a:pt x="58" y="40"/>
                  </a:cubicBezTo>
                  <a:cubicBezTo>
                    <a:pt x="56" y="38"/>
                    <a:pt x="59" y="36"/>
                    <a:pt x="58" y="34"/>
                  </a:cubicBezTo>
                  <a:cubicBezTo>
                    <a:pt x="58" y="31"/>
                    <a:pt x="53" y="24"/>
                    <a:pt x="48" y="27"/>
                  </a:cubicBezTo>
                  <a:cubicBezTo>
                    <a:pt x="45" y="29"/>
                    <a:pt x="44" y="33"/>
                    <a:pt x="44" y="38"/>
                  </a:cubicBezTo>
                  <a:cubicBezTo>
                    <a:pt x="44" y="43"/>
                    <a:pt x="48" y="40"/>
                    <a:pt x="52" y="41"/>
                  </a:cubicBezTo>
                  <a:cubicBezTo>
                    <a:pt x="54" y="42"/>
                    <a:pt x="54" y="48"/>
                    <a:pt x="52" y="51"/>
                  </a:cubicBezTo>
                  <a:cubicBezTo>
                    <a:pt x="50" y="53"/>
                    <a:pt x="47" y="52"/>
                    <a:pt x="45" y="51"/>
                  </a:cubicBezTo>
                  <a:cubicBezTo>
                    <a:pt x="41" y="49"/>
                    <a:pt x="31" y="46"/>
                    <a:pt x="26" y="48"/>
                  </a:cubicBezTo>
                  <a:cubicBezTo>
                    <a:pt x="22" y="49"/>
                    <a:pt x="19" y="53"/>
                    <a:pt x="16" y="55"/>
                  </a:cubicBezTo>
                  <a:cubicBezTo>
                    <a:pt x="14" y="57"/>
                    <a:pt x="7" y="65"/>
                    <a:pt x="5" y="65"/>
                  </a:cubicBezTo>
                  <a:cubicBezTo>
                    <a:pt x="5" y="64"/>
                    <a:pt x="5" y="64"/>
                    <a:pt x="4" y="64"/>
                  </a:cubicBezTo>
                  <a:cubicBezTo>
                    <a:pt x="3" y="62"/>
                    <a:pt x="5" y="60"/>
                    <a:pt x="6" y="59"/>
                  </a:cubicBezTo>
                  <a:cubicBezTo>
                    <a:pt x="10" y="56"/>
                    <a:pt x="15" y="53"/>
                    <a:pt x="17" y="48"/>
                  </a:cubicBezTo>
                  <a:cubicBezTo>
                    <a:pt x="18" y="43"/>
                    <a:pt x="15" y="35"/>
                    <a:pt x="19" y="33"/>
                  </a:cubicBezTo>
                  <a:cubicBezTo>
                    <a:pt x="22" y="31"/>
                    <a:pt x="29" y="29"/>
                    <a:pt x="33" y="28"/>
                  </a:cubicBezTo>
                  <a:cubicBezTo>
                    <a:pt x="35" y="27"/>
                    <a:pt x="38" y="27"/>
                    <a:pt x="38" y="24"/>
                  </a:cubicBezTo>
                  <a:cubicBezTo>
                    <a:pt x="36" y="21"/>
                    <a:pt x="32" y="21"/>
                    <a:pt x="28" y="21"/>
                  </a:cubicBezTo>
                  <a:cubicBezTo>
                    <a:pt x="27" y="21"/>
                    <a:pt x="25" y="21"/>
                    <a:pt x="23" y="21"/>
                  </a:cubicBezTo>
                  <a:cubicBezTo>
                    <a:pt x="21" y="20"/>
                    <a:pt x="18" y="20"/>
                    <a:pt x="16" y="21"/>
                  </a:cubicBezTo>
                  <a:cubicBezTo>
                    <a:pt x="14" y="22"/>
                    <a:pt x="12" y="25"/>
                    <a:pt x="10" y="27"/>
                  </a:cubicBezTo>
                  <a:cubicBezTo>
                    <a:pt x="9" y="28"/>
                    <a:pt x="6" y="31"/>
                    <a:pt x="3" y="30"/>
                  </a:cubicBezTo>
                  <a:cubicBezTo>
                    <a:pt x="1" y="30"/>
                    <a:pt x="0" y="27"/>
                    <a:pt x="1" y="24"/>
                  </a:cubicBezTo>
                  <a:cubicBezTo>
                    <a:pt x="3" y="21"/>
                    <a:pt x="6" y="16"/>
                    <a:pt x="9" y="13"/>
                  </a:cubicBezTo>
                  <a:cubicBezTo>
                    <a:pt x="10" y="12"/>
                    <a:pt x="11" y="9"/>
                    <a:pt x="13" y="10"/>
                  </a:cubicBezTo>
                  <a:cubicBezTo>
                    <a:pt x="16" y="10"/>
                    <a:pt x="16" y="14"/>
                    <a:pt x="19" y="14"/>
                  </a:cubicBezTo>
                  <a:cubicBezTo>
                    <a:pt x="20" y="15"/>
                    <a:pt x="21" y="14"/>
                    <a:pt x="23" y="14"/>
                  </a:cubicBezTo>
                  <a:cubicBezTo>
                    <a:pt x="29" y="13"/>
                    <a:pt x="36" y="13"/>
                    <a:pt x="42" y="15"/>
                  </a:cubicBezTo>
                  <a:cubicBezTo>
                    <a:pt x="43" y="15"/>
                    <a:pt x="45" y="16"/>
                    <a:pt x="46" y="16"/>
                  </a:cubicBezTo>
                  <a:cubicBezTo>
                    <a:pt x="48" y="15"/>
                    <a:pt x="49" y="15"/>
                    <a:pt x="50" y="14"/>
                  </a:cubicBezTo>
                  <a:cubicBezTo>
                    <a:pt x="56" y="11"/>
                    <a:pt x="60" y="6"/>
                    <a:pt x="65" y="2"/>
                  </a:cubicBezTo>
                  <a:cubicBezTo>
                    <a:pt x="66" y="2"/>
                    <a:pt x="68" y="0"/>
                    <a:pt x="68" y="2"/>
                  </a:cubicBezTo>
                  <a:close/>
                </a:path>
              </a:pathLst>
            </a:custGeom>
            <a:solidFill>
              <a:srgbClr val="14378B"/>
            </a:solidFill>
            <a:ln>
              <a:noFill/>
            </a:ln>
          </p:spPr>
          <p:txBody>
            <a:bodyPr anchor="ctr"/>
            <a:p>
              <a:pPr algn="ctr"/>
            </a:p>
          </p:txBody>
        </p:sp>
        <p:sp>
          <p:nvSpPr>
            <p:cNvPr id="18" name="iṩľíďê"/>
            <p:cNvSpPr/>
            <p:nvPr>
              <p:custDataLst>
                <p:tags r:id="rId30"/>
              </p:custDataLst>
            </p:nvPr>
          </p:nvSpPr>
          <p:spPr bwMode="auto">
            <a:xfrm>
              <a:off x="6312064" y="2044229"/>
              <a:ext cx="120814" cy="116830"/>
            </a:xfrm>
            <a:custGeom>
              <a:avLst/>
              <a:gdLst>
                <a:gd name="T0" fmla="*/ 44 w 87"/>
                <a:gd name="T1" fmla="*/ 5 h 84"/>
                <a:gd name="T2" fmla="*/ 62 w 87"/>
                <a:gd name="T3" fmla="*/ 11 h 84"/>
                <a:gd name="T4" fmla="*/ 56 w 87"/>
                <a:gd name="T5" fmla="*/ 4 h 84"/>
                <a:gd name="T6" fmla="*/ 63 w 87"/>
                <a:gd name="T7" fmla="*/ 22 h 84"/>
                <a:gd name="T8" fmla="*/ 69 w 87"/>
                <a:gd name="T9" fmla="*/ 29 h 84"/>
                <a:gd name="T10" fmla="*/ 86 w 87"/>
                <a:gd name="T11" fmla="*/ 33 h 84"/>
                <a:gd name="T12" fmla="*/ 73 w 87"/>
                <a:gd name="T13" fmla="*/ 39 h 84"/>
                <a:gd name="T14" fmla="*/ 55 w 87"/>
                <a:gd name="T15" fmla="*/ 38 h 84"/>
                <a:gd name="T16" fmla="*/ 41 w 87"/>
                <a:gd name="T17" fmla="*/ 45 h 84"/>
                <a:gd name="T18" fmla="*/ 17 w 87"/>
                <a:gd name="T19" fmla="*/ 51 h 84"/>
                <a:gd name="T20" fmla="*/ 37 w 87"/>
                <a:gd name="T21" fmla="*/ 42 h 84"/>
                <a:gd name="T22" fmla="*/ 27 w 87"/>
                <a:gd name="T23" fmla="*/ 23 h 84"/>
                <a:gd name="T24" fmla="*/ 28 w 87"/>
                <a:gd name="T25" fmla="*/ 15 h 84"/>
                <a:gd name="T26" fmla="*/ 36 w 87"/>
                <a:gd name="T27" fmla="*/ 33 h 84"/>
                <a:gd name="T28" fmla="*/ 42 w 87"/>
                <a:gd name="T29" fmla="*/ 37 h 84"/>
                <a:gd name="T30" fmla="*/ 44 w 87"/>
                <a:gd name="T31" fmla="*/ 25 h 84"/>
                <a:gd name="T32" fmla="*/ 54 w 87"/>
                <a:gd name="T33" fmla="*/ 21 h 84"/>
                <a:gd name="T34" fmla="*/ 41 w 87"/>
                <a:gd name="T35" fmla="*/ 2 h 84"/>
                <a:gd name="T36" fmla="*/ 17 w 87"/>
                <a:gd name="T37" fmla="*/ 33 h 84"/>
                <a:gd name="T38" fmla="*/ 23 w 87"/>
                <a:gd name="T39" fmla="*/ 38 h 84"/>
                <a:gd name="T40" fmla="*/ 57 w 87"/>
                <a:gd name="T41" fmla="*/ 48 h 84"/>
                <a:gd name="T42" fmla="*/ 30 w 87"/>
                <a:gd name="T43" fmla="*/ 60 h 84"/>
                <a:gd name="T44" fmla="*/ 35 w 87"/>
                <a:gd name="T45" fmla="*/ 61 h 84"/>
                <a:gd name="T46" fmla="*/ 50 w 87"/>
                <a:gd name="T47" fmla="*/ 63 h 84"/>
                <a:gd name="T48" fmla="*/ 49 w 87"/>
                <a:gd name="T49" fmla="*/ 70 h 84"/>
                <a:gd name="T50" fmla="*/ 68 w 87"/>
                <a:gd name="T51" fmla="*/ 64 h 84"/>
                <a:gd name="T52" fmla="*/ 67 w 87"/>
                <a:gd name="T53" fmla="*/ 60 h 84"/>
                <a:gd name="T54" fmla="*/ 55 w 87"/>
                <a:gd name="T55" fmla="*/ 57 h 84"/>
                <a:gd name="T56" fmla="*/ 63 w 87"/>
                <a:gd name="T57" fmla="*/ 51 h 84"/>
                <a:gd name="T58" fmla="*/ 6 w 87"/>
                <a:gd name="T59" fmla="*/ 54 h 84"/>
                <a:gd name="T60" fmla="*/ 3 w 87"/>
                <a:gd name="T61" fmla="*/ 65 h 84"/>
                <a:gd name="T62" fmla="*/ 6 w 87"/>
                <a:gd name="T63" fmla="*/ 54 h 84"/>
                <a:gd name="T64" fmla="*/ 61 w 87"/>
                <a:gd name="T65" fmla="*/ 74 h 84"/>
                <a:gd name="T66" fmla="*/ 45 w 87"/>
                <a:gd name="T67" fmla="*/ 84 h 84"/>
                <a:gd name="T68" fmla="*/ 42 w 87"/>
                <a:gd name="T69" fmla="*/ 74 h 84"/>
                <a:gd name="T70" fmla="*/ 44 w 87"/>
                <a:gd name="T71" fmla="*/ 79 h 84"/>
                <a:gd name="T72" fmla="*/ 59 w 87"/>
                <a:gd name="T73"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84">
                  <a:moveTo>
                    <a:pt x="41" y="2"/>
                  </a:moveTo>
                  <a:cubicBezTo>
                    <a:pt x="43" y="0"/>
                    <a:pt x="44" y="3"/>
                    <a:pt x="44" y="5"/>
                  </a:cubicBezTo>
                  <a:cubicBezTo>
                    <a:pt x="43" y="8"/>
                    <a:pt x="42" y="12"/>
                    <a:pt x="44" y="13"/>
                  </a:cubicBezTo>
                  <a:cubicBezTo>
                    <a:pt x="47" y="15"/>
                    <a:pt x="62" y="18"/>
                    <a:pt x="62" y="11"/>
                  </a:cubicBezTo>
                  <a:cubicBezTo>
                    <a:pt x="61" y="9"/>
                    <a:pt x="59" y="9"/>
                    <a:pt x="57" y="9"/>
                  </a:cubicBezTo>
                  <a:cubicBezTo>
                    <a:pt x="53" y="9"/>
                    <a:pt x="54" y="6"/>
                    <a:pt x="56" y="4"/>
                  </a:cubicBezTo>
                  <a:cubicBezTo>
                    <a:pt x="60" y="2"/>
                    <a:pt x="66" y="1"/>
                    <a:pt x="67" y="6"/>
                  </a:cubicBezTo>
                  <a:cubicBezTo>
                    <a:pt x="68" y="8"/>
                    <a:pt x="64" y="20"/>
                    <a:pt x="63" y="22"/>
                  </a:cubicBezTo>
                  <a:cubicBezTo>
                    <a:pt x="63" y="24"/>
                    <a:pt x="61" y="26"/>
                    <a:pt x="62" y="28"/>
                  </a:cubicBezTo>
                  <a:cubicBezTo>
                    <a:pt x="63" y="30"/>
                    <a:pt x="67" y="29"/>
                    <a:pt x="69" y="29"/>
                  </a:cubicBezTo>
                  <a:cubicBezTo>
                    <a:pt x="74" y="29"/>
                    <a:pt x="82" y="27"/>
                    <a:pt x="85" y="29"/>
                  </a:cubicBezTo>
                  <a:cubicBezTo>
                    <a:pt x="86" y="30"/>
                    <a:pt x="86" y="31"/>
                    <a:pt x="86" y="33"/>
                  </a:cubicBezTo>
                  <a:cubicBezTo>
                    <a:pt x="87" y="37"/>
                    <a:pt x="83" y="37"/>
                    <a:pt x="80" y="38"/>
                  </a:cubicBezTo>
                  <a:cubicBezTo>
                    <a:pt x="78" y="38"/>
                    <a:pt x="75" y="40"/>
                    <a:pt x="73" y="39"/>
                  </a:cubicBezTo>
                  <a:cubicBezTo>
                    <a:pt x="72" y="38"/>
                    <a:pt x="73" y="35"/>
                    <a:pt x="72" y="34"/>
                  </a:cubicBezTo>
                  <a:cubicBezTo>
                    <a:pt x="70" y="32"/>
                    <a:pt x="58" y="37"/>
                    <a:pt x="55" y="38"/>
                  </a:cubicBezTo>
                  <a:cubicBezTo>
                    <a:pt x="52" y="39"/>
                    <a:pt x="48" y="39"/>
                    <a:pt x="46" y="41"/>
                  </a:cubicBezTo>
                  <a:cubicBezTo>
                    <a:pt x="44" y="42"/>
                    <a:pt x="42" y="43"/>
                    <a:pt x="41" y="45"/>
                  </a:cubicBezTo>
                  <a:cubicBezTo>
                    <a:pt x="38" y="50"/>
                    <a:pt x="24" y="51"/>
                    <a:pt x="17" y="53"/>
                  </a:cubicBezTo>
                  <a:cubicBezTo>
                    <a:pt x="15" y="53"/>
                    <a:pt x="16" y="51"/>
                    <a:pt x="17" y="51"/>
                  </a:cubicBezTo>
                  <a:cubicBezTo>
                    <a:pt x="25" y="48"/>
                    <a:pt x="27" y="45"/>
                    <a:pt x="35" y="43"/>
                  </a:cubicBezTo>
                  <a:cubicBezTo>
                    <a:pt x="36" y="43"/>
                    <a:pt x="37" y="43"/>
                    <a:pt x="37" y="42"/>
                  </a:cubicBezTo>
                  <a:cubicBezTo>
                    <a:pt x="38" y="40"/>
                    <a:pt x="34" y="38"/>
                    <a:pt x="33" y="37"/>
                  </a:cubicBezTo>
                  <a:cubicBezTo>
                    <a:pt x="30" y="34"/>
                    <a:pt x="28" y="28"/>
                    <a:pt x="27" y="23"/>
                  </a:cubicBezTo>
                  <a:cubicBezTo>
                    <a:pt x="27" y="21"/>
                    <a:pt x="26" y="16"/>
                    <a:pt x="27" y="15"/>
                  </a:cubicBezTo>
                  <a:cubicBezTo>
                    <a:pt x="27" y="15"/>
                    <a:pt x="27" y="15"/>
                    <a:pt x="28" y="15"/>
                  </a:cubicBezTo>
                  <a:cubicBezTo>
                    <a:pt x="29" y="15"/>
                    <a:pt x="30" y="17"/>
                    <a:pt x="30" y="19"/>
                  </a:cubicBezTo>
                  <a:cubicBezTo>
                    <a:pt x="32" y="23"/>
                    <a:pt x="34" y="29"/>
                    <a:pt x="36" y="33"/>
                  </a:cubicBezTo>
                  <a:cubicBezTo>
                    <a:pt x="37" y="35"/>
                    <a:pt x="38" y="39"/>
                    <a:pt x="40" y="39"/>
                  </a:cubicBezTo>
                  <a:cubicBezTo>
                    <a:pt x="41" y="39"/>
                    <a:pt x="42" y="37"/>
                    <a:pt x="42" y="37"/>
                  </a:cubicBezTo>
                  <a:cubicBezTo>
                    <a:pt x="45" y="33"/>
                    <a:pt x="41" y="29"/>
                    <a:pt x="42" y="25"/>
                  </a:cubicBezTo>
                  <a:cubicBezTo>
                    <a:pt x="42" y="24"/>
                    <a:pt x="43" y="24"/>
                    <a:pt x="44" y="25"/>
                  </a:cubicBezTo>
                  <a:cubicBezTo>
                    <a:pt x="45" y="26"/>
                    <a:pt x="46" y="29"/>
                    <a:pt x="47" y="30"/>
                  </a:cubicBezTo>
                  <a:cubicBezTo>
                    <a:pt x="50" y="31"/>
                    <a:pt x="55" y="23"/>
                    <a:pt x="54" y="21"/>
                  </a:cubicBezTo>
                  <a:cubicBezTo>
                    <a:pt x="52" y="19"/>
                    <a:pt x="42" y="20"/>
                    <a:pt x="39" y="19"/>
                  </a:cubicBezTo>
                  <a:cubicBezTo>
                    <a:pt x="33" y="17"/>
                    <a:pt x="37" y="4"/>
                    <a:pt x="41" y="2"/>
                  </a:cubicBezTo>
                  <a:close/>
                  <a:moveTo>
                    <a:pt x="19" y="31"/>
                  </a:moveTo>
                  <a:cubicBezTo>
                    <a:pt x="17" y="29"/>
                    <a:pt x="17" y="31"/>
                    <a:pt x="17" y="33"/>
                  </a:cubicBezTo>
                  <a:cubicBezTo>
                    <a:pt x="17" y="37"/>
                    <a:pt x="19" y="44"/>
                    <a:pt x="22" y="42"/>
                  </a:cubicBezTo>
                  <a:cubicBezTo>
                    <a:pt x="24" y="42"/>
                    <a:pt x="24" y="40"/>
                    <a:pt x="23" y="38"/>
                  </a:cubicBezTo>
                  <a:cubicBezTo>
                    <a:pt x="23" y="36"/>
                    <a:pt x="21" y="33"/>
                    <a:pt x="19" y="31"/>
                  </a:cubicBezTo>
                  <a:close/>
                  <a:moveTo>
                    <a:pt x="57" y="48"/>
                  </a:moveTo>
                  <a:cubicBezTo>
                    <a:pt x="55" y="49"/>
                    <a:pt x="52" y="49"/>
                    <a:pt x="50" y="49"/>
                  </a:cubicBezTo>
                  <a:cubicBezTo>
                    <a:pt x="42" y="52"/>
                    <a:pt x="36" y="51"/>
                    <a:pt x="30" y="60"/>
                  </a:cubicBezTo>
                  <a:cubicBezTo>
                    <a:pt x="31" y="60"/>
                    <a:pt x="31" y="60"/>
                    <a:pt x="31" y="60"/>
                  </a:cubicBezTo>
                  <a:cubicBezTo>
                    <a:pt x="31" y="62"/>
                    <a:pt x="34" y="62"/>
                    <a:pt x="35" y="61"/>
                  </a:cubicBezTo>
                  <a:cubicBezTo>
                    <a:pt x="37" y="60"/>
                    <a:pt x="45" y="57"/>
                    <a:pt x="47" y="57"/>
                  </a:cubicBezTo>
                  <a:cubicBezTo>
                    <a:pt x="50" y="57"/>
                    <a:pt x="48" y="61"/>
                    <a:pt x="50" y="63"/>
                  </a:cubicBezTo>
                  <a:cubicBezTo>
                    <a:pt x="51" y="64"/>
                    <a:pt x="54" y="64"/>
                    <a:pt x="54" y="66"/>
                  </a:cubicBezTo>
                  <a:cubicBezTo>
                    <a:pt x="54" y="67"/>
                    <a:pt x="50" y="68"/>
                    <a:pt x="49" y="70"/>
                  </a:cubicBezTo>
                  <a:cubicBezTo>
                    <a:pt x="48" y="71"/>
                    <a:pt x="48" y="71"/>
                    <a:pt x="50" y="71"/>
                  </a:cubicBezTo>
                  <a:cubicBezTo>
                    <a:pt x="56" y="70"/>
                    <a:pt x="62" y="65"/>
                    <a:pt x="68" y="64"/>
                  </a:cubicBezTo>
                  <a:cubicBezTo>
                    <a:pt x="69" y="64"/>
                    <a:pt x="70" y="64"/>
                    <a:pt x="70" y="63"/>
                  </a:cubicBezTo>
                  <a:cubicBezTo>
                    <a:pt x="72" y="61"/>
                    <a:pt x="68" y="60"/>
                    <a:pt x="67" y="60"/>
                  </a:cubicBezTo>
                  <a:cubicBezTo>
                    <a:pt x="63" y="60"/>
                    <a:pt x="58" y="61"/>
                    <a:pt x="55" y="60"/>
                  </a:cubicBezTo>
                  <a:cubicBezTo>
                    <a:pt x="55" y="59"/>
                    <a:pt x="54" y="58"/>
                    <a:pt x="55" y="57"/>
                  </a:cubicBezTo>
                  <a:cubicBezTo>
                    <a:pt x="55" y="54"/>
                    <a:pt x="60" y="54"/>
                    <a:pt x="62" y="53"/>
                  </a:cubicBezTo>
                  <a:cubicBezTo>
                    <a:pt x="63" y="52"/>
                    <a:pt x="63" y="52"/>
                    <a:pt x="63" y="51"/>
                  </a:cubicBezTo>
                  <a:cubicBezTo>
                    <a:pt x="63" y="49"/>
                    <a:pt x="60" y="48"/>
                    <a:pt x="57" y="48"/>
                  </a:cubicBezTo>
                  <a:close/>
                  <a:moveTo>
                    <a:pt x="6" y="54"/>
                  </a:moveTo>
                  <a:cubicBezTo>
                    <a:pt x="8" y="56"/>
                    <a:pt x="9" y="63"/>
                    <a:pt x="7" y="65"/>
                  </a:cubicBezTo>
                  <a:cubicBezTo>
                    <a:pt x="6" y="67"/>
                    <a:pt x="4" y="67"/>
                    <a:pt x="3" y="65"/>
                  </a:cubicBezTo>
                  <a:cubicBezTo>
                    <a:pt x="0" y="63"/>
                    <a:pt x="0" y="57"/>
                    <a:pt x="2" y="54"/>
                  </a:cubicBezTo>
                  <a:cubicBezTo>
                    <a:pt x="3" y="53"/>
                    <a:pt x="4" y="52"/>
                    <a:pt x="6" y="54"/>
                  </a:cubicBezTo>
                  <a:close/>
                  <a:moveTo>
                    <a:pt x="59" y="73"/>
                  </a:moveTo>
                  <a:cubicBezTo>
                    <a:pt x="60" y="73"/>
                    <a:pt x="60" y="73"/>
                    <a:pt x="61" y="74"/>
                  </a:cubicBezTo>
                  <a:cubicBezTo>
                    <a:pt x="61" y="75"/>
                    <a:pt x="60" y="77"/>
                    <a:pt x="60" y="78"/>
                  </a:cubicBezTo>
                  <a:cubicBezTo>
                    <a:pt x="57" y="83"/>
                    <a:pt x="52" y="83"/>
                    <a:pt x="45" y="84"/>
                  </a:cubicBezTo>
                  <a:cubicBezTo>
                    <a:pt x="42" y="84"/>
                    <a:pt x="36" y="83"/>
                    <a:pt x="35" y="81"/>
                  </a:cubicBezTo>
                  <a:cubicBezTo>
                    <a:pt x="35" y="79"/>
                    <a:pt x="40" y="76"/>
                    <a:pt x="42" y="74"/>
                  </a:cubicBezTo>
                  <a:cubicBezTo>
                    <a:pt x="45" y="73"/>
                    <a:pt x="44" y="73"/>
                    <a:pt x="44" y="75"/>
                  </a:cubicBezTo>
                  <a:cubicBezTo>
                    <a:pt x="44" y="77"/>
                    <a:pt x="44" y="78"/>
                    <a:pt x="44" y="79"/>
                  </a:cubicBezTo>
                  <a:cubicBezTo>
                    <a:pt x="45" y="80"/>
                    <a:pt x="49" y="81"/>
                    <a:pt x="51" y="80"/>
                  </a:cubicBezTo>
                  <a:cubicBezTo>
                    <a:pt x="55" y="80"/>
                    <a:pt x="57" y="76"/>
                    <a:pt x="59" y="73"/>
                  </a:cubicBezTo>
                  <a:close/>
                </a:path>
              </a:pathLst>
            </a:custGeom>
            <a:solidFill>
              <a:srgbClr val="14378B"/>
            </a:solidFill>
            <a:ln>
              <a:noFill/>
            </a:ln>
          </p:spPr>
          <p:txBody>
            <a:bodyPr anchor="ctr"/>
            <a:p>
              <a:pPr algn="ctr"/>
            </a:p>
          </p:txBody>
        </p:sp>
        <p:sp>
          <p:nvSpPr>
            <p:cNvPr id="19" name="iṥḻiďê"/>
            <p:cNvSpPr/>
            <p:nvPr>
              <p:custDataLst>
                <p:tags r:id="rId31"/>
              </p:custDataLst>
            </p:nvPr>
          </p:nvSpPr>
          <p:spPr bwMode="auto">
            <a:xfrm>
              <a:off x="5905814" y="2086714"/>
              <a:ext cx="130106" cy="118158"/>
            </a:xfrm>
            <a:custGeom>
              <a:avLst/>
              <a:gdLst>
                <a:gd name="T0" fmla="*/ 51 w 94"/>
                <a:gd name="T1" fmla="*/ 1 h 84"/>
                <a:gd name="T2" fmla="*/ 57 w 94"/>
                <a:gd name="T3" fmla="*/ 8 h 84"/>
                <a:gd name="T4" fmla="*/ 69 w 94"/>
                <a:gd name="T5" fmla="*/ 11 h 84"/>
                <a:gd name="T6" fmla="*/ 65 w 94"/>
                <a:gd name="T7" fmla="*/ 15 h 84"/>
                <a:gd name="T8" fmla="*/ 52 w 94"/>
                <a:gd name="T9" fmla="*/ 14 h 84"/>
                <a:gd name="T10" fmla="*/ 46 w 94"/>
                <a:gd name="T11" fmla="*/ 20 h 84"/>
                <a:gd name="T12" fmla="*/ 31 w 94"/>
                <a:gd name="T13" fmla="*/ 34 h 84"/>
                <a:gd name="T14" fmla="*/ 21 w 94"/>
                <a:gd name="T15" fmla="*/ 37 h 84"/>
                <a:gd name="T16" fmla="*/ 25 w 94"/>
                <a:gd name="T17" fmla="*/ 30 h 84"/>
                <a:gd name="T18" fmla="*/ 42 w 94"/>
                <a:gd name="T19" fmla="*/ 15 h 84"/>
                <a:gd name="T20" fmla="*/ 32 w 94"/>
                <a:gd name="T21" fmla="*/ 4 h 84"/>
                <a:gd name="T22" fmla="*/ 44 w 94"/>
                <a:gd name="T23" fmla="*/ 3 h 84"/>
                <a:gd name="T24" fmla="*/ 51 w 94"/>
                <a:gd name="T25" fmla="*/ 1 h 84"/>
                <a:gd name="T26" fmla="*/ 12 w 94"/>
                <a:gd name="T27" fmla="*/ 35 h 84"/>
                <a:gd name="T28" fmla="*/ 9 w 94"/>
                <a:gd name="T29" fmla="*/ 50 h 84"/>
                <a:gd name="T30" fmla="*/ 6 w 94"/>
                <a:gd name="T31" fmla="*/ 54 h 84"/>
                <a:gd name="T32" fmla="*/ 1 w 94"/>
                <a:gd name="T33" fmla="*/ 47 h 84"/>
                <a:gd name="T34" fmla="*/ 9 w 94"/>
                <a:gd name="T35" fmla="*/ 30 h 84"/>
                <a:gd name="T36" fmla="*/ 12 w 94"/>
                <a:gd name="T37" fmla="*/ 35 h 84"/>
                <a:gd name="T38" fmla="*/ 52 w 94"/>
                <a:gd name="T39" fmla="*/ 30 h 84"/>
                <a:gd name="T40" fmla="*/ 46 w 94"/>
                <a:gd name="T41" fmla="*/ 43 h 84"/>
                <a:gd name="T42" fmla="*/ 33 w 94"/>
                <a:gd name="T43" fmla="*/ 51 h 84"/>
                <a:gd name="T44" fmla="*/ 34 w 94"/>
                <a:gd name="T45" fmla="*/ 53 h 84"/>
                <a:gd name="T46" fmla="*/ 38 w 94"/>
                <a:gd name="T47" fmla="*/ 55 h 84"/>
                <a:gd name="T48" fmla="*/ 28 w 94"/>
                <a:gd name="T49" fmla="*/ 60 h 84"/>
                <a:gd name="T50" fmla="*/ 27 w 94"/>
                <a:gd name="T51" fmla="*/ 62 h 84"/>
                <a:gd name="T52" fmla="*/ 36 w 94"/>
                <a:gd name="T53" fmla="*/ 66 h 84"/>
                <a:gd name="T54" fmla="*/ 35 w 94"/>
                <a:gd name="T55" fmla="*/ 76 h 84"/>
                <a:gd name="T56" fmla="*/ 39 w 94"/>
                <a:gd name="T57" fmla="*/ 76 h 84"/>
                <a:gd name="T58" fmla="*/ 46 w 94"/>
                <a:gd name="T59" fmla="*/ 67 h 84"/>
                <a:gd name="T60" fmla="*/ 48 w 94"/>
                <a:gd name="T61" fmla="*/ 62 h 84"/>
                <a:gd name="T62" fmla="*/ 54 w 94"/>
                <a:gd name="T63" fmla="*/ 61 h 84"/>
                <a:gd name="T64" fmla="*/ 55 w 94"/>
                <a:gd name="T65" fmla="*/ 59 h 84"/>
                <a:gd name="T66" fmla="*/ 50 w 94"/>
                <a:gd name="T67" fmla="*/ 55 h 84"/>
                <a:gd name="T68" fmla="*/ 57 w 94"/>
                <a:gd name="T69" fmla="*/ 50 h 84"/>
                <a:gd name="T70" fmla="*/ 54 w 94"/>
                <a:gd name="T71" fmla="*/ 41 h 84"/>
                <a:gd name="T72" fmla="*/ 55 w 94"/>
                <a:gd name="T73" fmla="*/ 39 h 84"/>
                <a:gd name="T74" fmla="*/ 85 w 94"/>
                <a:gd name="T75" fmla="*/ 41 h 84"/>
                <a:gd name="T76" fmla="*/ 65 w 94"/>
                <a:gd name="T77" fmla="*/ 73 h 84"/>
                <a:gd name="T78" fmla="*/ 60 w 94"/>
                <a:gd name="T79" fmla="*/ 76 h 84"/>
                <a:gd name="T80" fmla="*/ 72 w 94"/>
                <a:gd name="T81" fmla="*/ 83 h 84"/>
                <a:gd name="T82" fmla="*/ 87 w 94"/>
                <a:gd name="T83" fmla="*/ 57 h 84"/>
                <a:gd name="T84" fmla="*/ 93 w 94"/>
                <a:gd name="T85" fmla="*/ 49 h 84"/>
                <a:gd name="T86" fmla="*/ 93 w 94"/>
                <a:gd name="T87" fmla="*/ 33 h 84"/>
                <a:gd name="T88" fmla="*/ 81 w 94"/>
                <a:gd name="T89" fmla="*/ 32 h 84"/>
                <a:gd name="T90" fmla="*/ 52 w 94"/>
                <a:gd name="T91" fmla="*/ 30 h 84"/>
                <a:gd name="T92" fmla="*/ 37 w 94"/>
                <a:gd name="T93" fmla="*/ 43 h 84"/>
                <a:gd name="T94" fmla="*/ 36 w 94"/>
                <a:gd name="T95" fmla="*/ 45 h 84"/>
                <a:gd name="T96" fmla="*/ 30 w 94"/>
                <a:gd name="T97" fmla="*/ 45 h 84"/>
                <a:gd name="T98" fmla="*/ 30 w 94"/>
                <a:gd name="T99" fmla="*/ 43 h 84"/>
                <a:gd name="T100" fmla="*/ 37 w 94"/>
                <a:gd name="T101"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84">
                  <a:moveTo>
                    <a:pt x="51" y="1"/>
                  </a:moveTo>
                  <a:cubicBezTo>
                    <a:pt x="54" y="1"/>
                    <a:pt x="54" y="6"/>
                    <a:pt x="57" y="8"/>
                  </a:cubicBezTo>
                  <a:cubicBezTo>
                    <a:pt x="60" y="10"/>
                    <a:pt x="65" y="9"/>
                    <a:pt x="69" y="11"/>
                  </a:cubicBezTo>
                  <a:cubicBezTo>
                    <a:pt x="75" y="13"/>
                    <a:pt x="69" y="16"/>
                    <a:pt x="65" y="15"/>
                  </a:cubicBezTo>
                  <a:cubicBezTo>
                    <a:pt x="62" y="15"/>
                    <a:pt x="55" y="13"/>
                    <a:pt x="52" y="14"/>
                  </a:cubicBezTo>
                  <a:cubicBezTo>
                    <a:pt x="49" y="15"/>
                    <a:pt x="47" y="18"/>
                    <a:pt x="46" y="20"/>
                  </a:cubicBezTo>
                  <a:cubicBezTo>
                    <a:pt x="42" y="24"/>
                    <a:pt x="36" y="32"/>
                    <a:pt x="31" y="34"/>
                  </a:cubicBezTo>
                  <a:cubicBezTo>
                    <a:pt x="30" y="35"/>
                    <a:pt x="23" y="39"/>
                    <a:pt x="21" y="37"/>
                  </a:cubicBezTo>
                  <a:cubicBezTo>
                    <a:pt x="20" y="34"/>
                    <a:pt x="24" y="31"/>
                    <a:pt x="25" y="30"/>
                  </a:cubicBezTo>
                  <a:cubicBezTo>
                    <a:pt x="29" y="26"/>
                    <a:pt x="41" y="21"/>
                    <a:pt x="42" y="15"/>
                  </a:cubicBezTo>
                  <a:cubicBezTo>
                    <a:pt x="43" y="10"/>
                    <a:pt x="32" y="9"/>
                    <a:pt x="32" y="4"/>
                  </a:cubicBezTo>
                  <a:cubicBezTo>
                    <a:pt x="34" y="0"/>
                    <a:pt x="40" y="4"/>
                    <a:pt x="44" y="3"/>
                  </a:cubicBezTo>
                  <a:cubicBezTo>
                    <a:pt x="47" y="3"/>
                    <a:pt x="49" y="2"/>
                    <a:pt x="51" y="1"/>
                  </a:cubicBezTo>
                  <a:close/>
                  <a:moveTo>
                    <a:pt x="12" y="35"/>
                  </a:moveTo>
                  <a:cubicBezTo>
                    <a:pt x="11" y="40"/>
                    <a:pt x="10" y="45"/>
                    <a:pt x="9" y="50"/>
                  </a:cubicBezTo>
                  <a:cubicBezTo>
                    <a:pt x="8" y="51"/>
                    <a:pt x="8" y="55"/>
                    <a:pt x="6" y="54"/>
                  </a:cubicBezTo>
                  <a:cubicBezTo>
                    <a:pt x="3" y="54"/>
                    <a:pt x="0" y="50"/>
                    <a:pt x="1" y="47"/>
                  </a:cubicBezTo>
                  <a:cubicBezTo>
                    <a:pt x="3" y="42"/>
                    <a:pt x="6" y="36"/>
                    <a:pt x="9" y="30"/>
                  </a:cubicBezTo>
                  <a:cubicBezTo>
                    <a:pt x="12" y="26"/>
                    <a:pt x="13" y="27"/>
                    <a:pt x="12" y="35"/>
                  </a:cubicBezTo>
                  <a:close/>
                  <a:moveTo>
                    <a:pt x="52" y="30"/>
                  </a:moveTo>
                  <a:cubicBezTo>
                    <a:pt x="46" y="32"/>
                    <a:pt x="49" y="37"/>
                    <a:pt x="46" y="43"/>
                  </a:cubicBezTo>
                  <a:cubicBezTo>
                    <a:pt x="44" y="47"/>
                    <a:pt x="39" y="49"/>
                    <a:pt x="33" y="51"/>
                  </a:cubicBezTo>
                  <a:cubicBezTo>
                    <a:pt x="32" y="52"/>
                    <a:pt x="32" y="53"/>
                    <a:pt x="34" y="53"/>
                  </a:cubicBezTo>
                  <a:cubicBezTo>
                    <a:pt x="35" y="54"/>
                    <a:pt x="37" y="54"/>
                    <a:pt x="38" y="55"/>
                  </a:cubicBezTo>
                  <a:cubicBezTo>
                    <a:pt x="38" y="60"/>
                    <a:pt x="30" y="56"/>
                    <a:pt x="28" y="60"/>
                  </a:cubicBezTo>
                  <a:cubicBezTo>
                    <a:pt x="28" y="61"/>
                    <a:pt x="27" y="61"/>
                    <a:pt x="27" y="62"/>
                  </a:cubicBezTo>
                  <a:cubicBezTo>
                    <a:pt x="29" y="65"/>
                    <a:pt x="34" y="63"/>
                    <a:pt x="36" y="66"/>
                  </a:cubicBezTo>
                  <a:cubicBezTo>
                    <a:pt x="37" y="68"/>
                    <a:pt x="35" y="73"/>
                    <a:pt x="35" y="76"/>
                  </a:cubicBezTo>
                  <a:cubicBezTo>
                    <a:pt x="36" y="78"/>
                    <a:pt x="37" y="77"/>
                    <a:pt x="39" y="76"/>
                  </a:cubicBezTo>
                  <a:cubicBezTo>
                    <a:pt x="41" y="74"/>
                    <a:pt x="45" y="69"/>
                    <a:pt x="46" y="67"/>
                  </a:cubicBezTo>
                  <a:cubicBezTo>
                    <a:pt x="46" y="65"/>
                    <a:pt x="46" y="63"/>
                    <a:pt x="48" y="62"/>
                  </a:cubicBezTo>
                  <a:cubicBezTo>
                    <a:pt x="49" y="61"/>
                    <a:pt x="52" y="62"/>
                    <a:pt x="54" y="61"/>
                  </a:cubicBezTo>
                  <a:cubicBezTo>
                    <a:pt x="56" y="61"/>
                    <a:pt x="56" y="60"/>
                    <a:pt x="55" y="59"/>
                  </a:cubicBezTo>
                  <a:cubicBezTo>
                    <a:pt x="53" y="58"/>
                    <a:pt x="50" y="56"/>
                    <a:pt x="50" y="55"/>
                  </a:cubicBezTo>
                  <a:cubicBezTo>
                    <a:pt x="51" y="53"/>
                    <a:pt x="56" y="53"/>
                    <a:pt x="57" y="50"/>
                  </a:cubicBezTo>
                  <a:cubicBezTo>
                    <a:pt x="57" y="47"/>
                    <a:pt x="52" y="46"/>
                    <a:pt x="54" y="41"/>
                  </a:cubicBezTo>
                  <a:cubicBezTo>
                    <a:pt x="54" y="40"/>
                    <a:pt x="54" y="39"/>
                    <a:pt x="55" y="39"/>
                  </a:cubicBezTo>
                  <a:cubicBezTo>
                    <a:pt x="60" y="36"/>
                    <a:pt x="83" y="36"/>
                    <a:pt x="85" y="41"/>
                  </a:cubicBezTo>
                  <a:cubicBezTo>
                    <a:pt x="89" y="53"/>
                    <a:pt x="77" y="72"/>
                    <a:pt x="65" y="73"/>
                  </a:cubicBezTo>
                  <a:cubicBezTo>
                    <a:pt x="63" y="73"/>
                    <a:pt x="58" y="73"/>
                    <a:pt x="60" y="76"/>
                  </a:cubicBezTo>
                  <a:cubicBezTo>
                    <a:pt x="61" y="80"/>
                    <a:pt x="69" y="84"/>
                    <a:pt x="72" y="83"/>
                  </a:cubicBezTo>
                  <a:cubicBezTo>
                    <a:pt x="78" y="80"/>
                    <a:pt x="84" y="64"/>
                    <a:pt x="87" y="57"/>
                  </a:cubicBezTo>
                  <a:cubicBezTo>
                    <a:pt x="89" y="54"/>
                    <a:pt x="92" y="52"/>
                    <a:pt x="93" y="49"/>
                  </a:cubicBezTo>
                  <a:cubicBezTo>
                    <a:pt x="94" y="45"/>
                    <a:pt x="94" y="35"/>
                    <a:pt x="93" y="33"/>
                  </a:cubicBezTo>
                  <a:cubicBezTo>
                    <a:pt x="91" y="30"/>
                    <a:pt x="88" y="32"/>
                    <a:pt x="81" y="32"/>
                  </a:cubicBezTo>
                  <a:cubicBezTo>
                    <a:pt x="74" y="31"/>
                    <a:pt x="61" y="30"/>
                    <a:pt x="52" y="30"/>
                  </a:cubicBezTo>
                  <a:close/>
                  <a:moveTo>
                    <a:pt x="37" y="43"/>
                  </a:moveTo>
                  <a:cubicBezTo>
                    <a:pt x="37" y="44"/>
                    <a:pt x="37" y="45"/>
                    <a:pt x="36" y="45"/>
                  </a:cubicBezTo>
                  <a:cubicBezTo>
                    <a:pt x="35" y="46"/>
                    <a:pt x="31" y="46"/>
                    <a:pt x="30" y="45"/>
                  </a:cubicBezTo>
                  <a:cubicBezTo>
                    <a:pt x="29" y="44"/>
                    <a:pt x="29" y="44"/>
                    <a:pt x="30" y="43"/>
                  </a:cubicBezTo>
                  <a:cubicBezTo>
                    <a:pt x="31" y="42"/>
                    <a:pt x="36" y="42"/>
                    <a:pt x="37" y="43"/>
                  </a:cubicBezTo>
                  <a:close/>
                </a:path>
              </a:pathLst>
            </a:custGeom>
            <a:solidFill>
              <a:srgbClr val="14378B"/>
            </a:solidFill>
            <a:ln>
              <a:noFill/>
            </a:ln>
          </p:spPr>
          <p:txBody>
            <a:bodyPr anchor="ctr"/>
            <a:p>
              <a:pPr algn="ctr"/>
            </a:p>
          </p:txBody>
        </p:sp>
        <p:sp>
          <p:nvSpPr>
            <p:cNvPr id="20" name="išļidè"/>
            <p:cNvSpPr/>
            <p:nvPr>
              <p:custDataLst>
                <p:tags r:id="rId32"/>
              </p:custDataLst>
            </p:nvPr>
          </p:nvSpPr>
          <p:spPr bwMode="auto">
            <a:xfrm>
              <a:off x="6135492" y="2106629"/>
              <a:ext cx="106209" cy="100899"/>
            </a:xfrm>
            <a:custGeom>
              <a:avLst/>
              <a:gdLst>
                <a:gd name="T0" fmla="*/ 35 w 76"/>
                <a:gd name="T1" fmla="*/ 0 h 72"/>
                <a:gd name="T2" fmla="*/ 38 w 76"/>
                <a:gd name="T3" fmla="*/ 20 h 72"/>
                <a:gd name="T4" fmla="*/ 38 w 76"/>
                <a:gd name="T5" fmla="*/ 26 h 72"/>
                <a:gd name="T6" fmla="*/ 64 w 76"/>
                <a:gd name="T7" fmla="*/ 31 h 72"/>
                <a:gd name="T8" fmla="*/ 61 w 76"/>
                <a:gd name="T9" fmla="*/ 37 h 72"/>
                <a:gd name="T10" fmla="*/ 36 w 76"/>
                <a:gd name="T11" fmla="*/ 35 h 72"/>
                <a:gd name="T12" fmla="*/ 31 w 76"/>
                <a:gd name="T13" fmla="*/ 44 h 72"/>
                <a:gd name="T14" fmla="*/ 19 w 76"/>
                <a:gd name="T15" fmla="*/ 55 h 72"/>
                <a:gd name="T16" fmla="*/ 10 w 76"/>
                <a:gd name="T17" fmla="*/ 56 h 72"/>
                <a:gd name="T18" fmla="*/ 21 w 76"/>
                <a:gd name="T19" fmla="*/ 45 h 72"/>
                <a:gd name="T20" fmla="*/ 24 w 76"/>
                <a:gd name="T21" fmla="*/ 38 h 72"/>
                <a:gd name="T22" fmla="*/ 0 w 76"/>
                <a:gd name="T23" fmla="*/ 34 h 72"/>
                <a:gd name="T24" fmla="*/ 0 w 76"/>
                <a:gd name="T25" fmla="*/ 34 h 72"/>
                <a:gd name="T26" fmla="*/ 7 w 76"/>
                <a:gd name="T27" fmla="*/ 31 h 72"/>
                <a:gd name="T28" fmla="*/ 25 w 76"/>
                <a:gd name="T29" fmla="*/ 30 h 72"/>
                <a:gd name="T30" fmla="*/ 32 w 76"/>
                <a:gd name="T31" fmla="*/ 14 h 72"/>
                <a:gd name="T32" fmla="*/ 35 w 76"/>
                <a:gd name="T33" fmla="*/ 0 h 72"/>
                <a:gd name="T34" fmla="*/ 52 w 76"/>
                <a:gd name="T35" fmla="*/ 49 h 72"/>
                <a:gd name="T36" fmla="*/ 48 w 76"/>
                <a:gd name="T37" fmla="*/ 50 h 72"/>
                <a:gd name="T38" fmla="*/ 51 w 76"/>
                <a:gd name="T39" fmla="*/ 54 h 72"/>
                <a:gd name="T40" fmla="*/ 55 w 76"/>
                <a:gd name="T41" fmla="*/ 57 h 72"/>
                <a:gd name="T42" fmla="*/ 67 w 76"/>
                <a:gd name="T43" fmla="*/ 69 h 72"/>
                <a:gd name="T44" fmla="*/ 74 w 76"/>
                <a:gd name="T45" fmla="*/ 70 h 72"/>
                <a:gd name="T46" fmla="*/ 72 w 76"/>
                <a:gd name="T47" fmla="*/ 61 h 72"/>
                <a:gd name="T48" fmla="*/ 52 w 76"/>
                <a:gd name="T49"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72">
                  <a:moveTo>
                    <a:pt x="35" y="0"/>
                  </a:moveTo>
                  <a:cubicBezTo>
                    <a:pt x="42" y="0"/>
                    <a:pt x="40" y="15"/>
                    <a:pt x="38" y="20"/>
                  </a:cubicBezTo>
                  <a:cubicBezTo>
                    <a:pt x="38" y="22"/>
                    <a:pt x="37" y="25"/>
                    <a:pt x="38" y="26"/>
                  </a:cubicBezTo>
                  <a:cubicBezTo>
                    <a:pt x="40" y="28"/>
                    <a:pt x="61" y="30"/>
                    <a:pt x="64" y="31"/>
                  </a:cubicBezTo>
                  <a:cubicBezTo>
                    <a:pt x="68" y="32"/>
                    <a:pt x="68" y="38"/>
                    <a:pt x="61" y="37"/>
                  </a:cubicBezTo>
                  <a:cubicBezTo>
                    <a:pt x="57" y="36"/>
                    <a:pt x="40" y="34"/>
                    <a:pt x="36" y="35"/>
                  </a:cubicBezTo>
                  <a:cubicBezTo>
                    <a:pt x="33" y="36"/>
                    <a:pt x="32" y="41"/>
                    <a:pt x="31" y="44"/>
                  </a:cubicBezTo>
                  <a:cubicBezTo>
                    <a:pt x="28" y="49"/>
                    <a:pt x="24" y="53"/>
                    <a:pt x="19" y="55"/>
                  </a:cubicBezTo>
                  <a:cubicBezTo>
                    <a:pt x="18" y="56"/>
                    <a:pt x="10" y="59"/>
                    <a:pt x="10" y="56"/>
                  </a:cubicBezTo>
                  <a:cubicBezTo>
                    <a:pt x="10" y="54"/>
                    <a:pt x="18" y="49"/>
                    <a:pt x="21" y="45"/>
                  </a:cubicBezTo>
                  <a:cubicBezTo>
                    <a:pt x="24" y="42"/>
                    <a:pt x="26" y="39"/>
                    <a:pt x="24" y="38"/>
                  </a:cubicBezTo>
                  <a:cubicBezTo>
                    <a:pt x="21" y="33"/>
                    <a:pt x="5" y="39"/>
                    <a:pt x="0" y="34"/>
                  </a:cubicBezTo>
                  <a:cubicBezTo>
                    <a:pt x="0" y="34"/>
                    <a:pt x="0" y="34"/>
                    <a:pt x="0" y="34"/>
                  </a:cubicBezTo>
                  <a:cubicBezTo>
                    <a:pt x="1" y="32"/>
                    <a:pt x="5" y="31"/>
                    <a:pt x="7" y="31"/>
                  </a:cubicBezTo>
                  <a:cubicBezTo>
                    <a:pt x="13" y="32"/>
                    <a:pt x="21" y="33"/>
                    <a:pt x="25" y="30"/>
                  </a:cubicBezTo>
                  <a:cubicBezTo>
                    <a:pt x="29" y="27"/>
                    <a:pt x="32" y="20"/>
                    <a:pt x="32" y="14"/>
                  </a:cubicBezTo>
                  <a:cubicBezTo>
                    <a:pt x="33" y="8"/>
                    <a:pt x="29" y="2"/>
                    <a:pt x="35" y="0"/>
                  </a:cubicBezTo>
                  <a:close/>
                  <a:moveTo>
                    <a:pt x="52" y="49"/>
                  </a:moveTo>
                  <a:cubicBezTo>
                    <a:pt x="50" y="49"/>
                    <a:pt x="48" y="48"/>
                    <a:pt x="48" y="50"/>
                  </a:cubicBezTo>
                  <a:cubicBezTo>
                    <a:pt x="48" y="52"/>
                    <a:pt x="49" y="53"/>
                    <a:pt x="51" y="54"/>
                  </a:cubicBezTo>
                  <a:cubicBezTo>
                    <a:pt x="52" y="55"/>
                    <a:pt x="54" y="56"/>
                    <a:pt x="55" y="57"/>
                  </a:cubicBezTo>
                  <a:cubicBezTo>
                    <a:pt x="58" y="61"/>
                    <a:pt x="63" y="66"/>
                    <a:pt x="67" y="69"/>
                  </a:cubicBezTo>
                  <a:cubicBezTo>
                    <a:pt x="68" y="70"/>
                    <a:pt x="72" y="72"/>
                    <a:pt x="74" y="70"/>
                  </a:cubicBezTo>
                  <a:cubicBezTo>
                    <a:pt x="76" y="67"/>
                    <a:pt x="74" y="63"/>
                    <a:pt x="72" y="61"/>
                  </a:cubicBezTo>
                  <a:cubicBezTo>
                    <a:pt x="69" y="58"/>
                    <a:pt x="59" y="51"/>
                    <a:pt x="52" y="49"/>
                  </a:cubicBezTo>
                  <a:close/>
                </a:path>
              </a:pathLst>
            </a:custGeom>
            <a:solidFill>
              <a:srgbClr val="14378B"/>
            </a:solidFill>
            <a:ln>
              <a:noFill/>
            </a:ln>
          </p:spPr>
          <p:txBody>
            <a:bodyPr anchor="ctr"/>
            <a:p>
              <a:pPr algn="ctr"/>
            </a:p>
          </p:txBody>
        </p:sp>
        <p:sp>
          <p:nvSpPr>
            <p:cNvPr id="21" name="îṥ1íḋè"/>
            <p:cNvSpPr/>
            <p:nvPr>
              <p:custDataLst>
                <p:tags r:id="rId33"/>
              </p:custDataLst>
            </p:nvPr>
          </p:nvSpPr>
          <p:spPr bwMode="auto">
            <a:xfrm>
              <a:off x="5373440" y="1497254"/>
              <a:ext cx="98244" cy="83641"/>
            </a:xfrm>
            <a:custGeom>
              <a:avLst/>
              <a:gdLst>
                <a:gd name="T0" fmla="*/ 43 w 70"/>
                <a:gd name="T1" fmla="*/ 9 h 60"/>
                <a:gd name="T2" fmla="*/ 45 w 70"/>
                <a:gd name="T3" fmla="*/ 0 h 60"/>
                <a:gd name="T4" fmla="*/ 62 w 70"/>
                <a:gd name="T5" fmla="*/ 9 h 60"/>
                <a:gd name="T6" fmla="*/ 69 w 70"/>
                <a:gd name="T7" fmla="*/ 26 h 60"/>
                <a:gd name="T8" fmla="*/ 66 w 70"/>
                <a:gd name="T9" fmla="*/ 44 h 60"/>
                <a:gd name="T10" fmla="*/ 54 w 70"/>
                <a:gd name="T11" fmla="*/ 55 h 60"/>
                <a:gd name="T12" fmla="*/ 36 w 70"/>
                <a:gd name="T13" fmla="*/ 60 h 60"/>
                <a:gd name="T14" fmla="*/ 18 w 70"/>
                <a:gd name="T15" fmla="*/ 57 h 60"/>
                <a:gd name="T16" fmla="*/ 5 w 70"/>
                <a:gd name="T17" fmla="*/ 46 h 60"/>
                <a:gd name="T18" fmla="*/ 0 w 70"/>
                <a:gd name="T19" fmla="*/ 30 h 60"/>
                <a:gd name="T20" fmla="*/ 4 w 70"/>
                <a:gd name="T21" fmla="*/ 13 h 60"/>
                <a:gd name="T22" fmla="*/ 18 w 70"/>
                <a:gd name="T23" fmla="*/ 3 h 60"/>
                <a:gd name="T24" fmla="*/ 20 w 70"/>
                <a:gd name="T25" fmla="*/ 11 h 60"/>
                <a:gd name="T26" fmla="*/ 10 w 70"/>
                <a:gd name="T27" fmla="*/ 19 h 60"/>
                <a:gd name="T28" fmla="*/ 8 w 70"/>
                <a:gd name="T29" fmla="*/ 30 h 60"/>
                <a:gd name="T30" fmla="*/ 12 w 70"/>
                <a:gd name="T31" fmla="*/ 43 h 60"/>
                <a:gd name="T32" fmla="*/ 23 w 70"/>
                <a:gd name="T33" fmla="*/ 49 h 60"/>
                <a:gd name="T34" fmla="*/ 36 w 70"/>
                <a:gd name="T35" fmla="*/ 51 h 60"/>
                <a:gd name="T36" fmla="*/ 50 w 70"/>
                <a:gd name="T37" fmla="*/ 47 h 60"/>
                <a:gd name="T38" fmla="*/ 59 w 70"/>
                <a:gd name="T39" fmla="*/ 39 h 60"/>
                <a:gd name="T40" fmla="*/ 62 w 70"/>
                <a:gd name="T41" fmla="*/ 27 h 60"/>
                <a:gd name="T42" fmla="*/ 56 w 70"/>
                <a:gd name="T43" fmla="*/ 15 h 60"/>
                <a:gd name="T44" fmla="*/ 43 w 70"/>
                <a:gd name="T4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43" y="9"/>
                  </a:moveTo>
                  <a:cubicBezTo>
                    <a:pt x="45" y="0"/>
                    <a:pt x="45" y="0"/>
                    <a:pt x="45" y="0"/>
                  </a:cubicBezTo>
                  <a:cubicBezTo>
                    <a:pt x="52" y="1"/>
                    <a:pt x="58" y="4"/>
                    <a:pt x="62" y="9"/>
                  </a:cubicBezTo>
                  <a:cubicBezTo>
                    <a:pt x="66" y="13"/>
                    <a:pt x="69" y="19"/>
                    <a:pt x="69" y="26"/>
                  </a:cubicBezTo>
                  <a:cubicBezTo>
                    <a:pt x="70" y="33"/>
                    <a:pt x="69" y="39"/>
                    <a:pt x="66" y="44"/>
                  </a:cubicBezTo>
                  <a:cubicBezTo>
                    <a:pt x="63" y="48"/>
                    <a:pt x="59" y="52"/>
                    <a:pt x="54" y="55"/>
                  </a:cubicBezTo>
                  <a:cubicBezTo>
                    <a:pt x="49" y="58"/>
                    <a:pt x="43" y="59"/>
                    <a:pt x="36" y="60"/>
                  </a:cubicBezTo>
                  <a:cubicBezTo>
                    <a:pt x="29" y="60"/>
                    <a:pt x="23" y="59"/>
                    <a:pt x="18" y="57"/>
                  </a:cubicBezTo>
                  <a:cubicBezTo>
                    <a:pt x="12" y="55"/>
                    <a:pt x="8" y="51"/>
                    <a:pt x="5" y="46"/>
                  </a:cubicBezTo>
                  <a:cubicBezTo>
                    <a:pt x="2" y="42"/>
                    <a:pt x="1" y="36"/>
                    <a:pt x="0" y="30"/>
                  </a:cubicBezTo>
                  <a:cubicBezTo>
                    <a:pt x="0" y="24"/>
                    <a:pt x="1" y="18"/>
                    <a:pt x="4" y="13"/>
                  </a:cubicBezTo>
                  <a:cubicBezTo>
                    <a:pt x="7" y="8"/>
                    <a:pt x="12" y="5"/>
                    <a:pt x="18" y="3"/>
                  </a:cubicBezTo>
                  <a:cubicBezTo>
                    <a:pt x="20" y="11"/>
                    <a:pt x="20" y="11"/>
                    <a:pt x="20" y="11"/>
                  </a:cubicBezTo>
                  <a:cubicBezTo>
                    <a:pt x="16" y="13"/>
                    <a:pt x="12" y="16"/>
                    <a:pt x="10" y="19"/>
                  </a:cubicBezTo>
                  <a:cubicBezTo>
                    <a:pt x="8" y="22"/>
                    <a:pt x="7" y="26"/>
                    <a:pt x="8" y="30"/>
                  </a:cubicBezTo>
                  <a:cubicBezTo>
                    <a:pt x="8" y="35"/>
                    <a:pt x="10" y="39"/>
                    <a:pt x="12" y="43"/>
                  </a:cubicBezTo>
                  <a:cubicBezTo>
                    <a:pt x="15" y="46"/>
                    <a:pt x="18" y="48"/>
                    <a:pt x="23" y="49"/>
                  </a:cubicBezTo>
                  <a:cubicBezTo>
                    <a:pt x="27" y="50"/>
                    <a:pt x="31" y="51"/>
                    <a:pt x="36" y="51"/>
                  </a:cubicBezTo>
                  <a:cubicBezTo>
                    <a:pt x="41" y="50"/>
                    <a:pt x="46" y="49"/>
                    <a:pt x="50" y="47"/>
                  </a:cubicBezTo>
                  <a:cubicBezTo>
                    <a:pt x="54" y="45"/>
                    <a:pt x="57" y="42"/>
                    <a:pt x="59" y="39"/>
                  </a:cubicBezTo>
                  <a:cubicBezTo>
                    <a:pt x="61" y="35"/>
                    <a:pt x="62" y="31"/>
                    <a:pt x="62" y="27"/>
                  </a:cubicBezTo>
                  <a:cubicBezTo>
                    <a:pt x="61" y="22"/>
                    <a:pt x="60" y="18"/>
                    <a:pt x="56" y="15"/>
                  </a:cubicBezTo>
                  <a:cubicBezTo>
                    <a:pt x="53" y="12"/>
                    <a:pt x="49" y="10"/>
                    <a:pt x="43" y="9"/>
                  </a:cubicBezTo>
                  <a:close/>
                </a:path>
              </a:pathLst>
            </a:custGeom>
            <a:solidFill>
              <a:srgbClr val="14378B"/>
            </a:solidFill>
            <a:ln>
              <a:noFill/>
            </a:ln>
          </p:spPr>
          <p:txBody>
            <a:bodyPr anchor="ctr"/>
            <a:p>
              <a:pPr algn="ctr"/>
            </a:p>
          </p:txBody>
        </p:sp>
        <p:sp>
          <p:nvSpPr>
            <p:cNvPr id="22" name="îṥļíďè"/>
            <p:cNvSpPr/>
            <p:nvPr>
              <p:custDataLst>
                <p:tags r:id="rId34"/>
              </p:custDataLst>
            </p:nvPr>
          </p:nvSpPr>
          <p:spPr bwMode="auto">
            <a:xfrm>
              <a:off x="5370785" y="1396355"/>
              <a:ext cx="99572" cy="75673"/>
            </a:xfrm>
            <a:custGeom>
              <a:avLst/>
              <a:gdLst>
                <a:gd name="T0" fmla="*/ 70 w 75"/>
                <a:gd name="T1" fmla="*/ 57 h 57"/>
                <a:gd name="T2" fmla="*/ 0 w 75"/>
                <a:gd name="T3" fmla="*/ 51 h 57"/>
                <a:gd name="T4" fmla="*/ 5 w 75"/>
                <a:gd name="T5" fmla="*/ 0 h 57"/>
                <a:gd name="T6" fmla="*/ 13 w 75"/>
                <a:gd name="T7" fmla="*/ 0 h 57"/>
                <a:gd name="T8" fmla="*/ 9 w 75"/>
                <a:gd name="T9" fmla="*/ 42 h 57"/>
                <a:gd name="T10" fmla="*/ 31 w 75"/>
                <a:gd name="T11" fmla="*/ 43 h 57"/>
                <a:gd name="T12" fmla="*/ 34 w 75"/>
                <a:gd name="T13" fmla="*/ 6 h 57"/>
                <a:gd name="T14" fmla="*/ 42 w 75"/>
                <a:gd name="T15" fmla="*/ 6 h 57"/>
                <a:gd name="T16" fmla="*/ 39 w 75"/>
                <a:gd name="T17" fmla="*/ 44 h 57"/>
                <a:gd name="T18" fmla="*/ 62 w 75"/>
                <a:gd name="T19" fmla="*/ 47 h 57"/>
                <a:gd name="T20" fmla="*/ 66 w 75"/>
                <a:gd name="T21" fmla="*/ 3 h 57"/>
                <a:gd name="T22" fmla="*/ 75 w 75"/>
                <a:gd name="T23" fmla="*/ 5 h 57"/>
                <a:gd name="T24" fmla="*/ 70 w 75"/>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70" y="57"/>
                  </a:moveTo>
                  <a:lnTo>
                    <a:pt x="0" y="51"/>
                  </a:lnTo>
                  <a:lnTo>
                    <a:pt x="5" y="0"/>
                  </a:lnTo>
                  <a:lnTo>
                    <a:pt x="13" y="0"/>
                  </a:lnTo>
                  <a:lnTo>
                    <a:pt x="9" y="42"/>
                  </a:lnTo>
                  <a:lnTo>
                    <a:pt x="31" y="43"/>
                  </a:lnTo>
                  <a:lnTo>
                    <a:pt x="34" y="6"/>
                  </a:lnTo>
                  <a:lnTo>
                    <a:pt x="42" y="6"/>
                  </a:lnTo>
                  <a:lnTo>
                    <a:pt x="39" y="44"/>
                  </a:lnTo>
                  <a:lnTo>
                    <a:pt x="62" y="47"/>
                  </a:lnTo>
                  <a:lnTo>
                    <a:pt x="66" y="3"/>
                  </a:lnTo>
                  <a:lnTo>
                    <a:pt x="75" y="5"/>
                  </a:lnTo>
                  <a:lnTo>
                    <a:pt x="70" y="57"/>
                  </a:lnTo>
                  <a:close/>
                </a:path>
              </a:pathLst>
            </a:custGeom>
            <a:solidFill>
              <a:srgbClr val="14378B"/>
            </a:solidFill>
            <a:ln>
              <a:noFill/>
            </a:ln>
          </p:spPr>
          <p:txBody>
            <a:bodyPr anchor="ctr"/>
            <a:p>
              <a:pPr algn="ctr"/>
            </a:p>
          </p:txBody>
        </p:sp>
        <p:sp>
          <p:nvSpPr>
            <p:cNvPr id="23" name="iŝlíďê"/>
            <p:cNvSpPr/>
            <p:nvPr>
              <p:custDataLst>
                <p:tags r:id="rId35"/>
              </p:custDataLst>
            </p:nvPr>
          </p:nvSpPr>
          <p:spPr bwMode="auto">
            <a:xfrm>
              <a:off x="5381406" y="1283507"/>
              <a:ext cx="106209" cy="95588"/>
            </a:xfrm>
            <a:custGeom>
              <a:avLst/>
              <a:gdLst>
                <a:gd name="T0" fmla="*/ 67 w 80"/>
                <a:gd name="T1" fmla="*/ 72 h 72"/>
                <a:gd name="T2" fmla="*/ 0 w 80"/>
                <a:gd name="T3" fmla="*/ 55 h 72"/>
                <a:gd name="T4" fmla="*/ 2 w 80"/>
                <a:gd name="T5" fmla="*/ 45 h 72"/>
                <a:gd name="T6" fmla="*/ 64 w 80"/>
                <a:gd name="T7" fmla="*/ 22 h 72"/>
                <a:gd name="T8" fmla="*/ 10 w 80"/>
                <a:gd name="T9" fmla="*/ 10 h 72"/>
                <a:gd name="T10" fmla="*/ 12 w 80"/>
                <a:gd name="T11" fmla="*/ 0 h 72"/>
                <a:gd name="T12" fmla="*/ 80 w 80"/>
                <a:gd name="T13" fmla="*/ 18 h 72"/>
                <a:gd name="T14" fmla="*/ 78 w 80"/>
                <a:gd name="T15" fmla="*/ 27 h 72"/>
                <a:gd name="T16" fmla="*/ 15 w 80"/>
                <a:gd name="T17" fmla="*/ 50 h 72"/>
                <a:gd name="T18" fmla="*/ 70 w 80"/>
                <a:gd name="T19" fmla="*/ 62 h 72"/>
                <a:gd name="T20" fmla="*/ 67 w 80"/>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2">
                  <a:moveTo>
                    <a:pt x="67" y="72"/>
                  </a:moveTo>
                  <a:lnTo>
                    <a:pt x="0" y="55"/>
                  </a:lnTo>
                  <a:lnTo>
                    <a:pt x="2" y="45"/>
                  </a:lnTo>
                  <a:lnTo>
                    <a:pt x="64" y="22"/>
                  </a:lnTo>
                  <a:lnTo>
                    <a:pt x="10" y="10"/>
                  </a:lnTo>
                  <a:lnTo>
                    <a:pt x="12" y="0"/>
                  </a:lnTo>
                  <a:lnTo>
                    <a:pt x="80" y="18"/>
                  </a:lnTo>
                  <a:lnTo>
                    <a:pt x="78" y="27"/>
                  </a:lnTo>
                  <a:lnTo>
                    <a:pt x="15" y="50"/>
                  </a:lnTo>
                  <a:lnTo>
                    <a:pt x="70" y="62"/>
                  </a:lnTo>
                  <a:lnTo>
                    <a:pt x="67" y="72"/>
                  </a:lnTo>
                  <a:close/>
                </a:path>
              </a:pathLst>
            </a:custGeom>
            <a:solidFill>
              <a:srgbClr val="14378B"/>
            </a:solidFill>
            <a:ln>
              <a:noFill/>
            </a:ln>
          </p:spPr>
          <p:txBody>
            <a:bodyPr anchor="ctr"/>
            <a:p>
              <a:pPr algn="ctr"/>
            </a:p>
          </p:txBody>
        </p:sp>
        <p:sp>
          <p:nvSpPr>
            <p:cNvPr id="24" name="î$ḷîďe"/>
            <p:cNvSpPr/>
            <p:nvPr>
              <p:custDataLst>
                <p:tags r:id="rId36"/>
              </p:custDataLst>
            </p:nvPr>
          </p:nvSpPr>
          <p:spPr bwMode="auto">
            <a:xfrm>
              <a:off x="5405302" y="1182609"/>
              <a:ext cx="102228" cy="74347"/>
            </a:xfrm>
            <a:custGeom>
              <a:avLst/>
              <a:gdLst>
                <a:gd name="T0" fmla="*/ 74 w 77"/>
                <a:gd name="T1" fmla="*/ 56 h 56"/>
                <a:gd name="T2" fmla="*/ 16 w 77"/>
                <a:gd name="T3" fmla="*/ 33 h 56"/>
                <a:gd name="T4" fmla="*/ 8 w 77"/>
                <a:gd name="T5" fmla="*/ 54 h 56"/>
                <a:gd name="T6" fmla="*/ 0 w 77"/>
                <a:gd name="T7" fmla="*/ 51 h 56"/>
                <a:gd name="T8" fmla="*/ 20 w 77"/>
                <a:gd name="T9" fmla="*/ 0 h 56"/>
                <a:gd name="T10" fmla="*/ 28 w 77"/>
                <a:gd name="T11" fmla="*/ 3 h 56"/>
                <a:gd name="T12" fmla="*/ 19 w 77"/>
                <a:gd name="T13" fmla="*/ 25 h 56"/>
                <a:gd name="T14" fmla="*/ 77 w 77"/>
                <a:gd name="T15" fmla="*/ 48 h 56"/>
                <a:gd name="T16" fmla="*/ 74 w 7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6">
                  <a:moveTo>
                    <a:pt x="74" y="56"/>
                  </a:moveTo>
                  <a:lnTo>
                    <a:pt x="16" y="33"/>
                  </a:lnTo>
                  <a:lnTo>
                    <a:pt x="8" y="54"/>
                  </a:lnTo>
                  <a:lnTo>
                    <a:pt x="0" y="51"/>
                  </a:lnTo>
                  <a:lnTo>
                    <a:pt x="20" y="0"/>
                  </a:lnTo>
                  <a:lnTo>
                    <a:pt x="28" y="3"/>
                  </a:lnTo>
                  <a:lnTo>
                    <a:pt x="19" y="25"/>
                  </a:lnTo>
                  <a:lnTo>
                    <a:pt x="77" y="48"/>
                  </a:lnTo>
                  <a:lnTo>
                    <a:pt x="74" y="56"/>
                  </a:lnTo>
                  <a:close/>
                </a:path>
              </a:pathLst>
            </a:custGeom>
            <a:solidFill>
              <a:srgbClr val="14378B"/>
            </a:solidFill>
            <a:ln>
              <a:noFill/>
            </a:ln>
          </p:spPr>
          <p:txBody>
            <a:bodyPr anchor="ctr"/>
            <a:p>
              <a:pPr algn="ctr"/>
            </a:p>
          </p:txBody>
        </p:sp>
        <p:sp>
          <p:nvSpPr>
            <p:cNvPr id="25" name="íšḷïḋè"/>
            <p:cNvSpPr/>
            <p:nvPr>
              <p:custDataLst>
                <p:tags r:id="rId37"/>
              </p:custDataLst>
            </p:nvPr>
          </p:nvSpPr>
          <p:spPr bwMode="auto">
            <a:xfrm>
              <a:off x="5445132" y="1094988"/>
              <a:ext cx="122140" cy="102227"/>
            </a:xfrm>
            <a:custGeom>
              <a:avLst/>
              <a:gdLst>
                <a:gd name="T0" fmla="*/ 58 w 88"/>
                <a:gd name="T1" fmla="*/ 73 h 73"/>
                <a:gd name="T2" fmla="*/ 0 w 88"/>
                <a:gd name="T3" fmla="*/ 40 h 73"/>
                <a:gd name="T4" fmla="*/ 15 w 88"/>
                <a:gd name="T5" fmla="*/ 14 h 73"/>
                <a:gd name="T6" fmla="*/ 23 w 88"/>
                <a:gd name="T7" fmla="*/ 3 h 73"/>
                <a:gd name="T8" fmla="*/ 33 w 88"/>
                <a:gd name="T9" fmla="*/ 0 h 73"/>
                <a:gd name="T10" fmla="*/ 43 w 88"/>
                <a:gd name="T11" fmla="*/ 3 h 73"/>
                <a:gd name="T12" fmla="*/ 51 w 88"/>
                <a:gd name="T13" fmla="*/ 13 h 73"/>
                <a:gd name="T14" fmla="*/ 49 w 88"/>
                <a:gd name="T15" fmla="*/ 28 h 73"/>
                <a:gd name="T16" fmla="*/ 55 w 88"/>
                <a:gd name="T17" fmla="*/ 25 h 73"/>
                <a:gd name="T18" fmla="*/ 66 w 88"/>
                <a:gd name="T19" fmla="*/ 23 h 73"/>
                <a:gd name="T20" fmla="*/ 88 w 88"/>
                <a:gd name="T21" fmla="*/ 22 h 73"/>
                <a:gd name="T22" fmla="*/ 82 w 88"/>
                <a:gd name="T23" fmla="*/ 32 h 73"/>
                <a:gd name="T24" fmla="*/ 66 w 88"/>
                <a:gd name="T25" fmla="*/ 33 h 73"/>
                <a:gd name="T26" fmla="*/ 54 w 88"/>
                <a:gd name="T27" fmla="*/ 33 h 73"/>
                <a:gd name="T28" fmla="*/ 48 w 88"/>
                <a:gd name="T29" fmla="*/ 35 h 73"/>
                <a:gd name="T30" fmla="*/ 45 w 88"/>
                <a:gd name="T31" fmla="*/ 38 h 73"/>
                <a:gd name="T32" fmla="*/ 42 w 88"/>
                <a:gd name="T33" fmla="*/ 42 h 73"/>
                <a:gd name="T34" fmla="*/ 37 w 88"/>
                <a:gd name="T35" fmla="*/ 51 h 73"/>
                <a:gd name="T36" fmla="*/ 63 w 88"/>
                <a:gd name="T37" fmla="*/ 66 h 73"/>
                <a:gd name="T38" fmla="*/ 58 w 88"/>
                <a:gd name="T39" fmla="*/ 73 h 73"/>
                <a:gd name="T40" fmla="*/ 30 w 88"/>
                <a:gd name="T41" fmla="*/ 47 h 73"/>
                <a:gd name="T42" fmla="*/ 40 w 88"/>
                <a:gd name="T43" fmla="*/ 30 h 73"/>
                <a:gd name="T44" fmla="*/ 43 w 88"/>
                <a:gd name="T45" fmla="*/ 22 h 73"/>
                <a:gd name="T46" fmla="*/ 43 w 88"/>
                <a:gd name="T47" fmla="*/ 15 h 73"/>
                <a:gd name="T48" fmla="*/ 38 w 88"/>
                <a:gd name="T49" fmla="*/ 11 h 73"/>
                <a:gd name="T50" fmla="*/ 30 w 88"/>
                <a:gd name="T51" fmla="*/ 10 h 73"/>
                <a:gd name="T52" fmla="*/ 22 w 88"/>
                <a:gd name="T53" fmla="*/ 17 h 73"/>
                <a:gd name="T54" fmla="*/ 11 w 88"/>
                <a:gd name="T55" fmla="*/ 36 h 73"/>
                <a:gd name="T56" fmla="*/ 30 w 88"/>
                <a:gd name="T5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73">
                  <a:moveTo>
                    <a:pt x="58" y="73"/>
                  </a:moveTo>
                  <a:cubicBezTo>
                    <a:pt x="0" y="40"/>
                    <a:pt x="0" y="40"/>
                    <a:pt x="0" y="40"/>
                  </a:cubicBezTo>
                  <a:cubicBezTo>
                    <a:pt x="15" y="14"/>
                    <a:pt x="15" y="14"/>
                    <a:pt x="15" y="14"/>
                  </a:cubicBezTo>
                  <a:cubicBezTo>
                    <a:pt x="18" y="9"/>
                    <a:pt x="21" y="5"/>
                    <a:pt x="23" y="3"/>
                  </a:cubicBezTo>
                  <a:cubicBezTo>
                    <a:pt x="26" y="1"/>
                    <a:pt x="29" y="0"/>
                    <a:pt x="33" y="0"/>
                  </a:cubicBezTo>
                  <a:cubicBezTo>
                    <a:pt x="36" y="0"/>
                    <a:pt x="40" y="1"/>
                    <a:pt x="43" y="3"/>
                  </a:cubicBezTo>
                  <a:cubicBezTo>
                    <a:pt x="47" y="5"/>
                    <a:pt x="50" y="8"/>
                    <a:pt x="51" y="13"/>
                  </a:cubicBezTo>
                  <a:cubicBezTo>
                    <a:pt x="52" y="17"/>
                    <a:pt x="52" y="22"/>
                    <a:pt x="49" y="28"/>
                  </a:cubicBezTo>
                  <a:cubicBezTo>
                    <a:pt x="51" y="27"/>
                    <a:pt x="53" y="26"/>
                    <a:pt x="55" y="25"/>
                  </a:cubicBezTo>
                  <a:cubicBezTo>
                    <a:pt x="58" y="24"/>
                    <a:pt x="62" y="23"/>
                    <a:pt x="66" y="23"/>
                  </a:cubicBezTo>
                  <a:cubicBezTo>
                    <a:pt x="88" y="22"/>
                    <a:pt x="88" y="22"/>
                    <a:pt x="88" y="22"/>
                  </a:cubicBezTo>
                  <a:cubicBezTo>
                    <a:pt x="82" y="32"/>
                    <a:pt x="82" y="32"/>
                    <a:pt x="82" y="32"/>
                  </a:cubicBezTo>
                  <a:cubicBezTo>
                    <a:pt x="66" y="33"/>
                    <a:pt x="66" y="33"/>
                    <a:pt x="66" y="33"/>
                  </a:cubicBezTo>
                  <a:cubicBezTo>
                    <a:pt x="61" y="33"/>
                    <a:pt x="57" y="33"/>
                    <a:pt x="54" y="33"/>
                  </a:cubicBezTo>
                  <a:cubicBezTo>
                    <a:pt x="52" y="34"/>
                    <a:pt x="50" y="34"/>
                    <a:pt x="48" y="35"/>
                  </a:cubicBezTo>
                  <a:cubicBezTo>
                    <a:pt x="47" y="36"/>
                    <a:pt x="46" y="37"/>
                    <a:pt x="45" y="38"/>
                  </a:cubicBezTo>
                  <a:cubicBezTo>
                    <a:pt x="44" y="38"/>
                    <a:pt x="43" y="40"/>
                    <a:pt x="42" y="42"/>
                  </a:cubicBezTo>
                  <a:cubicBezTo>
                    <a:pt x="37" y="51"/>
                    <a:pt x="37" y="51"/>
                    <a:pt x="37" y="51"/>
                  </a:cubicBezTo>
                  <a:cubicBezTo>
                    <a:pt x="63" y="66"/>
                    <a:pt x="63" y="66"/>
                    <a:pt x="63" y="66"/>
                  </a:cubicBezTo>
                  <a:cubicBezTo>
                    <a:pt x="58" y="73"/>
                    <a:pt x="58" y="73"/>
                    <a:pt x="58" y="73"/>
                  </a:cubicBezTo>
                  <a:close/>
                  <a:moveTo>
                    <a:pt x="30" y="47"/>
                  </a:moveTo>
                  <a:cubicBezTo>
                    <a:pt x="40" y="30"/>
                    <a:pt x="40" y="30"/>
                    <a:pt x="40" y="30"/>
                  </a:cubicBezTo>
                  <a:cubicBezTo>
                    <a:pt x="42" y="27"/>
                    <a:pt x="43" y="24"/>
                    <a:pt x="43" y="22"/>
                  </a:cubicBezTo>
                  <a:cubicBezTo>
                    <a:pt x="44" y="19"/>
                    <a:pt x="44" y="17"/>
                    <a:pt x="43" y="15"/>
                  </a:cubicBezTo>
                  <a:cubicBezTo>
                    <a:pt x="42" y="13"/>
                    <a:pt x="40" y="12"/>
                    <a:pt x="38" y="11"/>
                  </a:cubicBezTo>
                  <a:cubicBezTo>
                    <a:pt x="35" y="9"/>
                    <a:pt x="33" y="9"/>
                    <a:pt x="30" y="10"/>
                  </a:cubicBezTo>
                  <a:cubicBezTo>
                    <a:pt x="27" y="11"/>
                    <a:pt x="24" y="13"/>
                    <a:pt x="22" y="17"/>
                  </a:cubicBezTo>
                  <a:cubicBezTo>
                    <a:pt x="11" y="36"/>
                    <a:pt x="11" y="36"/>
                    <a:pt x="11" y="36"/>
                  </a:cubicBezTo>
                  <a:lnTo>
                    <a:pt x="30" y="47"/>
                  </a:lnTo>
                  <a:close/>
                </a:path>
              </a:pathLst>
            </a:custGeom>
            <a:solidFill>
              <a:srgbClr val="14378B"/>
            </a:solidFill>
            <a:ln>
              <a:noFill/>
            </a:ln>
          </p:spPr>
          <p:txBody>
            <a:bodyPr anchor="ctr"/>
            <a:p>
              <a:pPr algn="ctr"/>
            </a:p>
          </p:txBody>
        </p:sp>
        <p:sp>
          <p:nvSpPr>
            <p:cNvPr id="67" name="ïSľiḋè"/>
            <p:cNvSpPr/>
            <p:nvPr>
              <p:custDataLst>
                <p:tags r:id="rId38"/>
              </p:custDataLst>
            </p:nvPr>
          </p:nvSpPr>
          <p:spPr bwMode="auto">
            <a:xfrm>
              <a:off x="5520806" y="1021968"/>
              <a:ext cx="103554" cy="95588"/>
            </a:xfrm>
            <a:custGeom>
              <a:avLst/>
              <a:gdLst>
                <a:gd name="T0" fmla="*/ 36 w 75"/>
                <a:gd name="T1" fmla="*/ 69 h 69"/>
                <a:gd name="T2" fmla="*/ 0 w 75"/>
                <a:gd name="T3" fmla="*/ 7 h 69"/>
                <a:gd name="T4" fmla="*/ 6 w 75"/>
                <a:gd name="T5" fmla="*/ 0 h 69"/>
                <a:gd name="T6" fmla="*/ 75 w 75"/>
                <a:gd name="T7" fmla="*/ 20 h 69"/>
                <a:gd name="T8" fmla="*/ 69 w 75"/>
                <a:gd name="T9" fmla="*/ 28 h 69"/>
                <a:gd name="T10" fmla="*/ 48 w 75"/>
                <a:gd name="T11" fmla="*/ 22 h 69"/>
                <a:gd name="T12" fmla="*/ 31 w 75"/>
                <a:gd name="T13" fmla="*/ 43 h 69"/>
                <a:gd name="T14" fmla="*/ 42 w 75"/>
                <a:gd name="T15" fmla="*/ 62 h 69"/>
                <a:gd name="T16" fmla="*/ 36 w 75"/>
                <a:gd name="T17" fmla="*/ 69 h 69"/>
                <a:gd name="T18" fmla="*/ 27 w 75"/>
                <a:gd name="T19" fmla="*/ 37 h 69"/>
                <a:gd name="T20" fmla="*/ 41 w 75"/>
                <a:gd name="T21" fmla="*/ 19 h 69"/>
                <a:gd name="T22" fmla="*/ 22 w 75"/>
                <a:gd name="T23" fmla="*/ 13 h 69"/>
                <a:gd name="T24" fmla="*/ 8 w 75"/>
                <a:gd name="T25" fmla="*/ 8 h 69"/>
                <a:gd name="T26" fmla="*/ 16 w 75"/>
                <a:gd name="T27" fmla="*/ 19 h 69"/>
                <a:gd name="T28" fmla="*/ 27 w 75"/>
                <a:gd name="T2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9">
                  <a:moveTo>
                    <a:pt x="36" y="69"/>
                  </a:moveTo>
                  <a:cubicBezTo>
                    <a:pt x="0" y="7"/>
                    <a:pt x="0" y="7"/>
                    <a:pt x="0" y="7"/>
                  </a:cubicBezTo>
                  <a:cubicBezTo>
                    <a:pt x="6" y="0"/>
                    <a:pt x="6" y="0"/>
                    <a:pt x="6" y="0"/>
                  </a:cubicBezTo>
                  <a:cubicBezTo>
                    <a:pt x="75" y="20"/>
                    <a:pt x="75" y="20"/>
                    <a:pt x="75" y="20"/>
                  </a:cubicBezTo>
                  <a:cubicBezTo>
                    <a:pt x="69" y="28"/>
                    <a:pt x="69" y="28"/>
                    <a:pt x="69" y="28"/>
                  </a:cubicBezTo>
                  <a:cubicBezTo>
                    <a:pt x="48" y="22"/>
                    <a:pt x="48" y="22"/>
                    <a:pt x="48" y="22"/>
                  </a:cubicBezTo>
                  <a:cubicBezTo>
                    <a:pt x="31" y="43"/>
                    <a:pt x="31" y="43"/>
                    <a:pt x="31" y="43"/>
                  </a:cubicBezTo>
                  <a:cubicBezTo>
                    <a:pt x="42" y="62"/>
                    <a:pt x="42" y="62"/>
                    <a:pt x="42" y="62"/>
                  </a:cubicBezTo>
                  <a:cubicBezTo>
                    <a:pt x="36" y="69"/>
                    <a:pt x="36" y="69"/>
                    <a:pt x="36" y="69"/>
                  </a:cubicBezTo>
                  <a:close/>
                  <a:moveTo>
                    <a:pt x="27" y="37"/>
                  </a:moveTo>
                  <a:cubicBezTo>
                    <a:pt x="41" y="19"/>
                    <a:pt x="41" y="19"/>
                    <a:pt x="41" y="19"/>
                  </a:cubicBezTo>
                  <a:cubicBezTo>
                    <a:pt x="22" y="13"/>
                    <a:pt x="22" y="13"/>
                    <a:pt x="22" y="13"/>
                  </a:cubicBezTo>
                  <a:cubicBezTo>
                    <a:pt x="16" y="11"/>
                    <a:pt x="12" y="9"/>
                    <a:pt x="8" y="8"/>
                  </a:cubicBezTo>
                  <a:cubicBezTo>
                    <a:pt x="11" y="11"/>
                    <a:pt x="14" y="15"/>
                    <a:pt x="16" y="19"/>
                  </a:cubicBezTo>
                  <a:lnTo>
                    <a:pt x="27" y="37"/>
                  </a:lnTo>
                  <a:close/>
                </a:path>
              </a:pathLst>
            </a:custGeom>
            <a:solidFill>
              <a:srgbClr val="14378B"/>
            </a:solidFill>
            <a:ln>
              <a:noFill/>
            </a:ln>
          </p:spPr>
          <p:txBody>
            <a:bodyPr anchor="ctr"/>
            <a:p>
              <a:pPr algn="ctr"/>
            </a:p>
          </p:txBody>
        </p:sp>
        <p:sp>
          <p:nvSpPr>
            <p:cNvPr id="68" name="îṥliḓè"/>
            <p:cNvSpPr/>
            <p:nvPr>
              <p:custDataLst>
                <p:tags r:id="rId39"/>
              </p:custDataLst>
            </p:nvPr>
          </p:nvSpPr>
          <p:spPr bwMode="auto">
            <a:xfrm>
              <a:off x="5572583" y="959570"/>
              <a:ext cx="106209" cy="77002"/>
            </a:xfrm>
            <a:custGeom>
              <a:avLst/>
              <a:gdLst>
                <a:gd name="T0" fmla="*/ 48 w 80"/>
                <a:gd name="T1" fmla="*/ 58 h 58"/>
                <a:gd name="T2" fmla="*/ 0 w 80"/>
                <a:gd name="T3" fmla="*/ 7 h 58"/>
                <a:gd name="T4" fmla="*/ 7 w 80"/>
                <a:gd name="T5" fmla="*/ 0 h 58"/>
                <a:gd name="T6" fmla="*/ 49 w 80"/>
                <a:gd name="T7" fmla="*/ 46 h 58"/>
                <a:gd name="T8" fmla="*/ 74 w 80"/>
                <a:gd name="T9" fmla="*/ 23 h 58"/>
                <a:gd name="T10" fmla="*/ 80 w 80"/>
                <a:gd name="T11" fmla="*/ 29 h 58"/>
                <a:gd name="T12" fmla="*/ 48 w 8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0" h="58">
                  <a:moveTo>
                    <a:pt x="48" y="58"/>
                  </a:moveTo>
                  <a:lnTo>
                    <a:pt x="0" y="7"/>
                  </a:lnTo>
                  <a:lnTo>
                    <a:pt x="7" y="0"/>
                  </a:lnTo>
                  <a:lnTo>
                    <a:pt x="49" y="46"/>
                  </a:lnTo>
                  <a:lnTo>
                    <a:pt x="74" y="23"/>
                  </a:lnTo>
                  <a:lnTo>
                    <a:pt x="80" y="29"/>
                  </a:lnTo>
                  <a:lnTo>
                    <a:pt x="48" y="58"/>
                  </a:lnTo>
                  <a:close/>
                </a:path>
              </a:pathLst>
            </a:custGeom>
            <a:solidFill>
              <a:srgbClr val="14378B"/>
            </a:solidFill>
            <a:ln>
              <a:noFill/>
            </a:ln>
          </p:spPr>
          <p:txBody>
            <a:bodyPr anchor="ctr"/>
            <a:p>
              <a:pPr algn="ctr"/>
            </a:p>
          </p:txBody>
        </p:sp>
        <p:sp>
          <p:nvSpPr>
            <p:cNvPr id="69" name="íšļîďe"/>
            <p:cNvSpPr/>
            <p:nvPr>
              <p:custDataLst>
                <p:tags r:id="rId40"/>
              </p:custDataLst>
            </p:nvPr>
          </p:nvSpPr>
          <p:spPr bwMode="auto">
            <a:xfrm>
              <a:off x="5713309" y="834775"/>
              <a:ext cx="88952" cy="95588"/>
            </a:xfrm>
            <a:custGeom>
              <a:avLst/>
              <a:gdLst>
                <a:gd name="T0" fmla="*/ 13 w 64"/>
                <a:gd name="T1" fmla="*/ 58 h 69"/>
                <a:gd name="T2" fmla="*/ 20 w 64"/>
                <a:gd name="T3" fmla="*/ 53 h 69"/>
                <a:gd name="T4" fmla="*/ 27 w 64"/>
                <a:gd name="T5" fmla="*/ 59 h 69"/>
                <a:gd name="T6" fmla="*/ 35 w 64"/>
                <a:gd name="T7" fmla="*/ 60 h 69"/>
                <a:gd name="T8" fmla="*/ 45 w 64"/>
                <a:gd name="T9" fmla="*/ 57 h 69"/>
                <a:gd name="T10" fmla="*/ 52 w 64"/>
                <a:gd name="T11" fmla="*/ 51 h 69"/>
                <a:gd name="T12" fmla="*/ 55 w 64"/>
                <a:gd name="T13" fmla="*/ 45 h 69"/>
                <a:gd name="T14" fmla="*/ 54 w 64"/>
                <a:gd name="T15" fmla="*/ 39 h 69"/>
                <a:gd name="T16" fmla="*/ 50 w 64"/>
                <a:gd name="T17" fmla="*/ 35 h 69"/>
                <a:gd name="T18" fmla="*/ 43 w 64"/>
                <a:gd name="T19" fmla="*/ 35 h 69"/>
                <a:gd name="T20" fmla="*/ 31 w 64"/>
                <a:gd name="T21" fmla="*/ 38 h 69"/>
                <a:gd name="T22" fmla="*/ 17 w 64"/>
                <a:gd name="T23" fmla="*/ 40 h 69"/>
                <a:gd name="T24" fmla="*/ 8 w 64"/>
                <a:gd name="T25" fmla="*/ 38 h 69"/>
                <a:gd name="T26" fmla="*/ 2 w 64"/>
                <a:gd name="T27" fmla="*/ 32 h 69"/>
                <a:gd name="T28" fmla="*/ 0 w 64"/>
                <a:gd name="T29" fmla="*/ 22 h 69"/>
                <a:gd name="T30" fmla="*/ 4 w 64"/>
                <a:gd name="T31" fmla="*/ 12 h 69"/>
                <a:gd name="T32" fmla="*/ 14 w 64"/>
                <a:gd name="T33" fmla="*/ 4 h 69"/>
                <a:gd name="T34" fmla="*/ 26 w 64"/>
                <a:gd name="T35" fmla="*/ 0 h 69"/>
                <a:gd name="T36" fmla="*/ 37 w 64"/>
                <a:gd name="T37" fmla="*/ 2 h 69"/>
                <a:gd name="T38" fmla="*/ 45 w 64"/>
                <a:gd name="T39" fmla="*/ 10 h 69"/>
                <a:gd name="T40" fmla="*/ 38 w 64"/>
                <a:gd name="T41" fmla="*/ 14 h 69"/>
                <a:gd name="T42" fmla="*/ 29 w 64"/>
                <a:gd name="T43" fmla="*/ 8 h 69"/>
                <a:gd name="T44" fmla="*/ 18 w 64"/>
                <a:gd name="T45" fmla="*/ 11 h 69"/>
                <a:gd name="T46" fmla="*/ 9 w 64"/>
                <a:gd name="T47" fmla="*/ 19 h 69"/>
                <a:gd name="T48" fmla="*/ 9 w 64"/>
                <a:gd name="T49" fmla="*/ 27 h 69"/>
                <a:gd name="T50" fmla="*/ 14 w 64"/>
                <a:gd name="T51" fmla="*/ 31 h 69"/>
                <a:gd name="T52" fmla="*/ 28 w 64"/>
                <a:gd name="T53" fmla="*/ 29 h 69"/>
                <a:gd name="T54" fmla="*/ 43 w 64"/>
                <a:gd name="T55" fmla="*/ 26 h 69"/>
                <a:gd name="T56" fmla="*/ 54 w 64"/>
                <a:gd name="T57" fmla="*/ 27 h 69"/>
                <a:gd name="T58" fmla="*/ 61 w 64"/>
                <a:gd name="T59" fmla="*/ 34 h 69"/>
                <a:gd name="T60" fmla="*/ 63 w 64"/>
                <a:gd name="T61" fmla="*/ 45 h 69"/>
                <a:gd name="T62" fmla="*/ 59 w 64"/>
                <a:gd name="T63" fmla="*/ 55 h 69"/>
                <a:gd name="T64" fmla="*/ 49 w 64"/>
                <a:gd name="T65" fmla="*/ 64 h 69"/>
                <a:gd name="T66" fmla="*/ 35 w 64"/>
                <a:gd name="T67" fmla="*/ 69 h 69"/>
                <a:gd name="T68" fmla="*/ 22 w 64"/>
                <a:gd name="T69" fmla="*/ 67 h 69"/>
                <a:gd name="T70" fmla="*/ 13 w 64"/>
                <a:gd name="T71"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9">
                  <a:moveTo>
                    <a:pt x="13" y="58"/>
                  </a:moveTo>
                  <a:cubicBezTo>
                    <a:pt x="20" y="53"/>
                    <a:pt x="20" y="53"/>
                    <a:pt x="20" y="53"/>
                  </a:cubicBezTo>
                  <a:cubicBezTo>
                    <a:pt x="22" y="56"/>
                    <a:pt x="24" y="58"/>
                    <a:pt x="27" y="59"/>
                  </a:cubicBezTo>
                  <a:cubicBezTo>
                    <a:pt x="29" y="60"/>
                    <a:pt x="32" y="61"/>
                    <a:pt x="35" y="60"/>
                  </a:cubicBezTo>
                  <a:cubicBezTo>
                    <a:pt x="38" y="60"/>
                    <a:pt x="42" y="59"/>
                    <a:pt x="45" y="57"/>
                  </a:cubicBezTo>
                  <a:cubicBezTo>
                    <a:pt x="48" y="55"/>
                    <a:pt x="50" y="54"/>
                    <a:pt x="52" y="51"/>
                  </a:cubicBezTo>
                  <a:cubicBezTo>
                    <a:pt x="54" y="49"/>
                    <a:pt x="55" y="47"/>
                    <a:pt x="55" y="45"/>
                  </a:cubicBezTo>
                  <a:cubicBezTo>
                    <a:pt x="55" y="43"/>
                    <a:pt x="55" y="41"/>
                    <a:pt x="54" y="39"/>
                  </a:cubicBezTo>
                  <a:cubicBezTo>
                    <a:pt x="53" y="37"/>
                    <a:pt x="52" y="36"/>
                    <a:pt x="50" y="35"/>
                  </a:cubicBezTo>
                  <a:cubicBezTo>
                    <a:pt x="48" y="34"/>
                    <a:pt x="46" y="34"/>
                    <a:pt x="43" y="35"/>
                  </a:cubicBezTo>
                  <a:cubicBezTo>
                    <a:pt x="41" y="35"/>
                    <a:pt x="37" y="36"/>
                    <a:pt x="31" y="38"/>
                  </a:cubicBezTo>
                  <a:cubicBezTo>
                    <a:pt x="24" y="39"/>
                    <a:pt x="20" y="40"/>
                    <a:pt x="17" y="40"/>
                  </a:cubicBezTo>
                  <a:cubicBezTo>
                    <a:pt x="14" y="40"/>
                    <a:pt x="11" y="40"/>
                    <a:pt x="8" y="38"/>
                  </a:cubicBezTo>
                  <a:cubicBezTo>
                    <a:pt x="5" y="37"/>
                    <a:pt x="3" y="35"/>
                    <a:pt x="2" y="32"/>
                  </a:cubicBezTo>
                  <a:cubicBezTo>
                    <a:pt x="0" y="29"/>
                    <a:pt x="0" y="26"/>
                    <a:pt x="0" y="22"/>
                  </a:cubicBezTo>
                  <a:cubicBezTo>
                    <a:pt x="0" y="19"/>
                    <a:pt x="1" y="16"/>
                    <a:pt x="4" y="12"/>
                  </a:cubicBezTo>
                  <a:cubicBezTo>
                    <a:pt x="6" y="9"/>
                    <a:pt x="10" y="7"/>
                    <a:pt x="14" y="4"/>
                  </a:cubicBezTo>
                  <a:cubicBezTo>
                    <a:pt x="18" y="2"/>
                    <a:pt x="22" y="1"/>
                    <a:pt x="26" y="0"/>
                  </a:cubicBezTo>
                  <a:cubicBezTo>
                    <a:pt x="30" y="0"/>
                    <a:pt x="34" y="0"/>
                    <a:pt x="37" y="2"/>
                  </a:cubicBezTo>
                  <a:cubicBezTo>
                    <a:pt x="41" y="4"/>
                    <a:pt x="43" y="6"/>
                    <a:pt x="45" y="10"/>
                  </a:cubicBezTo>
                  <a:cubicBezTo>
                    <a:pt x="38" y="14"/>
                    <a:pt x="38" y="14"/>
                    <a:pt x="38" y="14"/>
                  </a:cubicBezTo>
                  <a:cubicBezTo>
                    <a:pt x="36" y="11"/>
                    <a:pt x="33" y="9"/>
                    <a:pt x="29" y="8"/>
                  </a:cubicBezTo>
                  <a:cubicBezTo>
                    <a:pt x="26" y="8"/>
                    <a:pt x="22" y="9"/>
                    <a:pt x="18" y="11"/>
                  </a:cubicBezTo>
                  <a:cubicBezTo>
                    <a:pt x="13" y="14"/>
                    <a:pt x="10" y="16"/>
                    <a:pt x="9" y="19"/>
                  </a:cubicBezTo>
                  <a:cubicBezTo>
                    <a:pt x="8" y="22"/>
                    <a:pt x="8" y="25"/>
                    <a:pt x="9" y="27"/>
                  </a:cubicBezTo>
                  <a:cubicBezTo>
                    <a:pt x="10" y="29"/>
                    <a:pt x="12" y="31"/>
                    <a:pt x="14" y="31"/>
                  </a:cubicBezTo>
                  <a:cubicBezTo>
                    <a:pt x="16" y="32"/>
                    <a:pt x="21" y="31"/>
                    <a:pt x="28" y="29"/>
                  </a:cubicBezTo>
                  <a:cubicBezTo>
                    <a:pt x="35" y="27"/>
                    <a:pt x="40" y="26"/>
                    <a:pt x="43" y="26"/>
                  </a:cubicBezTo>
                  <a:cubicBezTo>
                    <a:pt x="47" y="25"/>
                    <a:pt x="51" y="26"/>
                    <a:pt x="54" y="27"/>
                  </a:cubicBezTo>
                  <a:cubicBezTo>
                    <a:pt x="57" y="29"/>
                    <a:pt x="59" y="31"/>
                    <a:pt x="61" y="34"/>
                  </a:cubicBezTo>
                  <a:cubicBezTo>
                    <a:pt x="63" y="37"/>
                    <a:pt x="64" y="41"/>
                    <a:pt x="63" y="45"/>
                  </a:cubicBezTo>
                  <a:cubicBezTo>
                    <a:pt x="63" y="48"/>
                    <a:pt x="62" y="52"/>
                    <a:pt x="59" y="55"/>
                  </a:cubicBezTo>
                  <a:cubicBezTo>
                    <a:pt x="57" y="59"/>
                    <a:pt x="53" y="62"/>
                    <a:pt x="49" y="64"/>
                  </a:cubicBezTo>
                  <a:cubicBezTo>
                    <a:pt x="44" y="67"/>
                    <a:pt x="39" y="68"/>
                    <a:pt x="35" y="69"/>
                  </a:cubicBezTo>
                  <a:cubicBezTo>
                    <a:pt x="30" y="69"/>
                    <a:pt x="26" y="69"/>
                    <a:pt x="22" y="67"/>
                  </a:cubicBezTo>
                  <a:cubicBezTo>
                    <a:pt x="19" y="65"/>
                    <a:pt x="16" y="62"/>
                    <a:pt x="13" y="58"/>
                  </a:cubicBezTo>
                  <a:close/>
                </a:path>
              </a:pathLst>
            </a:custGeom>
            <a:solidFill>
              <a:srgbClr val="14378B"/>
            </a:solidFill>
            <a:ln>
              <a:noFill/>
            </a:ln>
          </p:spPr>
          <p:txBody>
            <a:bodyPr anchor="ctr"/>
            <a:p>
              <a:pPr algn="ctr"/>
            </a:p>
          </p:txBody>
        </p:sp>
        <p:sp>
          <p:nvSpPr>
            <p:cNvPr id="70" name="íṧḻïḓê"/>
            <p:cNvSpPr/>
            <p:nvPr>
              <p:custDataLst>
                <p:tags r:id="rId41"/>
              </p:custDataLst>
            </p:nvPr>
          </p:nvSpPr>
          <p:spPr bwMode="auto">
            <a:xfrm>
              <a:off x="5807571" y="786982"/>
              <a:ext cx="92933" cy="98243"/>
            </a:xfrm>
            <a:custGeom>
              <a:avLst/>
              <a:gdLst>
                <a:gd name="T0" fmla="*/ 5 w 67"/>
                <a:gd name="T1" fmla="*/ 47 h 70"/>
                <a:gd name="T2" fmla="*/ 4 w 67"/>
                <a:gd name="T3" fmla="*/ 19 h 70"/>
                <a:gd name="T4" fmla="*/ 22 w 67"/>
                <a:gd name="T5" fmla="*/ 2 h 70"/>
                <a:gd name="T6" fmla="*/ 39 w 67"/>
                <a:gd name="T7" fmla="*/ 1 h 70"/>
                <a:gd name="T8" fmla="*/ 54 w 67"/>
                <a:gd name="T9" fmla="*/ 8 h 70"/>
                <a:gd name="T10" fmla="*/ 64 w 67"/>
                <a:gd name="T11" fmla="*/ 23 h 70"/>
                <a:gd name="T12" fmla="*/ 67 w 67"/>
                <a:gd name="T13" fmla="*/ 42 h 70"/>
                <a:gd name="T14" fmla="*/ 60 w 67"/>
                <a:gd name="T15" fmla="*/ 57 h 70"/>
                <a:gd name="T16" fmla="*/ 47 w 67"/>
                <a:gd name="T17" fmla="*/ 67 h 70"/>
                <a:gd name="T18" fmla="*/ 29 w 67"/>
                <a:gd name="T19" fmla="*/ 69 h 70"/>
                <a:gd name="T20" fmla="*/ 14 w 67"/>
                <a:gd name="T21" fmla="*/ 61 h 70"/>
                <a:gd name="T22" fmla="*/ 5 w 67"/>
                <a:gd name="T23" fmla="*/ 47 h 70"/>
                <a:gd name="T24" fmla="*/ 13 w 67"/>
                <a:gd name="T25" fmla="*/ 44 h 70"/>
                <a:gd name="T26" fmla="*/ 26 w 67"/>
                <a:gd name="T27" fmla="*/ 59 h 70"/>
                <a:gd name="T28" fmla="*/ 44 w 67"/>
                <a:gd name="T29" fmla="*/ 60 h 70"/>
                <a:gd name="T30" fmla="*/ 57 w 67"/>
                <a:gd name="T31" fmla="*/ 47 h 70"/>
                <a:gd name="T32" fmla="*/ 56 w 67"/>
                <a:gd name="T33" fmla="*/ 27 h 70"/>
                <a:gd name="T34" fmla="*/ 48 w 67"/>
                <a:gd name="T35" fmla="*/ 14 h 70"/>
                <a:gd name="T36" fmla="*/ 37 w 67"/>
                <a:gd name="T37" fmla="*/ 8 h 70"/>
                <a:gd name="T38" fmla="*/ 25 w 67"/>
                <a:gd name="T39" fmla="*/ 9 h 70"/>
                <a:gd name="T40" fmla="*/ 12 w 67"/>
                <a:gd name="T41" fmla="*/ 21 h 70"/>
                <a:gd name="T42" fmla="*/ 13 w 67"/>
                <a:gd name="T4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5" y="47"/>
                  </a:moveTo>
                  <a:cubicBezTo>
                    <a:pt x="1" y="37"/>
                    <a:pt x="0" y="27"/>
                    <a:pt x="4" y="19"/>
                  </a:cubicBezTo>
                  <a:cubicBezTo>
                    <a:pt x="7" y="11"/>
                    <a:pt x="13" y="6"/>
                    <a:pt x="22" y="2"/>
                  </a:cubicBezTo>
                  <a:cubicBezTo>
                    <a:pt x="28" y="0"/>
                    <a:pt x="33" y="0"/>
                    <a:pt x="39" y="1"/>
                  </a:cubicBezTo>
                  <a:cubicBezTo>
                    <a:pt x="45" y="1"/>
                    <a:pt x="50" y="4"/>
                    <a:pt x="54" y="8"/>
                  </a:cubicBezTo>
                  <a:cubicBezTo>
                    <a:pt x="58" y="12"/>
                    <a:pt x="62" y="17"/>
                    <a:pt x="64" y="23"/>
                  </a:cubicBezTo>
                  <a:cubicBezTo>
                    <a:pt x="67" y="30"/>
                    <a:pt x="67" y="36"/>
                    <a:pt x="67" y="42"/>
                  </a:cubicBezTo>
                  <a:cubicBezTo>
                    <a:pt x="66" y="48"/>
                    <a:pt x="64" y="53"/>
                    <a:pt x="60" y="57"/>
                  </a:cubicBezTo>
                  <a:cubicBezTo>
                    <a:pt x="57" y="62"/>
                    <a:pt x="52" y="65"/>
                    <a:pt x="47" y="67"/>
                  </a:cubicBezTo>
                  <a:cubicBezTo>
                    <a:pt x="41" y="69"/>
                    <a:pt x="35" y="70"/>
                    <a:pt x="29" y="69"/>
                  </a:cubicBezTo>
                  <a:cubicBezTo>
                    <a:pt x="24" y="68"/>
                    <a:pt x="19" y="65"/>
                    <a:pt x="14" y="61"/>
                  </a:cubicBezTo>
                  <a:cubicBezTo>
                    <a:pt x="10" y="57"/>
                    <a:pt x="7" y="52"/>
                    <a:pt x="5" y="47"/>
                  </a:cubicBezTo>
                  <a:close/>
                  <a:moveTo>
                    <a:pt x="13" y="44"/>
                  </a:moveTo>
                  <a:cubicBezTo>
                    <a:pt x="16" y="51"/>
                    <a:pt x="20" y="57"/>
                    <a:pt x="26" y="59"/>
                  </a:cubicBezTo>
                  <a:cubicBezTo>
                    <a:pt x="32" y="62"/>
                    <a:pt x="38" y="62"/>
                    <a:pt x="44" y="60"/>
                  </a:cubicBezTo>
                  <a:cubicBezTo>
                    <a:pt x="50" y="58"/>
                    <a:pt x="54" y="53"/>
                    <a:pt x="57" y="47"/>
                  </a:cubicBezTo>
                  <a:cubicBezTo>
                    <a:pt x="59" y="42"/>
                    <a:pt x="59" y="35"/>
                    <a:pt x="56" y="27"/>
                  </a:cubicBezTo>
                  <a:cubicBezTo>
                    <a:pt x="54" y="21"/>
                    <a:pt x="51" y="17"/>
                    <a:pt x="48" y="14"/>
                  </a:cubicBezTo>
                  <a:cubicBezTo>
                    <a:pt x="45" y="11"/>
                    <a:pt x="41" y="9"/>
                    <a:pt x="37" y="8"/>
                  </a:cubicBezTo>
                  <a:cubicBezTo>
                    <a:pt x="33" y="7"/>
                    <a:pt x="29" y="8"/>
                    <a:pt x="25" y="9"/>
                  </a:cubicBezTo>
                  <a:cubicBezTo>
                    <a:pt x="19" y="12"/>
                    <a:pt x="15" y="16"/>
                    <a:pt x="12" y="21"/>
                  </a:cubicBezTo>
                  <a:cubicBezTo>
                    <a:pt x="9" y="27"/>
                    <a:pt x="10" y="34"/>
                    <a:pt x="13" y="44"/>
                  </a:cubicBezTo>
                  <a:close/>
                </a:path>
              </a:pathLst>
            </a:custGeom>
            <a:solidFill>
              <a:srgbClr val="14378B"/>
            </a:solidFill>
            <a:ln>
              <a:noFill/>
            </a:ln>
          </p:spPr>
          <p:txBody>
            <a:bodyPr anchor="ctr"/>
            <a:p>
              <a:pPr algn="ctr"/>
            </a:p>
          </p:txBody>
        </p:sp>
        <p:sp>
          <p:nvSpPr>
            <p:cNvPr id="71" name="îşļïdè"/>
            <p:cNvSpPr/>
            <p:nvPr>
              <p:custDataLst>
                <p:tags r:id="rId42"/>
              </p:custDataLst>
            </p:nvPr>
          </p:nvSpPr>
          <p:spPr bwMode="auto">
            <a:xfrm>
              <a:off x="5915109" y="749808"/>
              <a:ext cx="84968" cy="103554"/>
            </a:xfrm>
            <a:custGeom>
              <a:avLst/>
              <a:gdLst>
                <a:gd name="T0" fmla="*/ 42 w 61"/>
                <a:gd name="T1" fmla="*/ 2 h 74"/>
                <a:gd name="T2" fmla="*/ 51 w 61"/>
                <a:gd name="T3" fmla="*/ 0 h 74"/>
                <a:gd name="T4" fmla="*/ 60 w 61"/>
                <a:gd name="T5" fmla="*/ 38 h 74"/>
                <a:gd name="T6" fmla="*/ 61 w 61"/>
                <a:gd name="T7" fmla="*/ 54 h 74"/>
                <a:gd name="T8" fmla="*/ 55 w 61"/>
                <a:gd name="T9" fmla="*/ 65 h 74"/>
                <a:gd name="T10" fmla="*/ 41 w 61"/>
                <a:gd name="T11" fmla="*/ 72 h 74"/>
                <a:gd name="T12" fmla="*/ 25 w 61"/>
                <a:gd name="T13" fmla="*/ 73 h 74"/>
                <a:gd name="T14" fmla="*/ 15 w 61"/>
                <a:gd name="T15" fmla="*/ 65 h 74"/>
                <a:gd name="T16" fmla="*/ 8 w 61"/>
                <a:gd name="T17" fmla="*/ 50 h 74"/>
                <a:gd name="T18" fmla="*/ 0 w 61"/>
                <a:gd name="T19" fmla="*/ 12 h 74"/>
                <a:gd name="T20" fmla="*/ 8 w 61"/>
                <a:gd name="T21" fmla="*/ 10 h 74"/>
                <a:gd name="T22" fmla="*/ 17 w 61"/>
                <a:gd name="T23" fmla="*/ 48 h 74"/>
                <a:gd name="T24" fmla="*/ 21 w 61"/>
                <a:gd name="T25" fmla="*/ 60 h 74"/>
                <a:gd name="T26" fmla="*/ 28 w 61"/>
                <a:gd name="T27" fmla="*/ 65 h 74"/>
                <a:gd name="T28" fmla="*/ 38 w 61"/>
                <a:gd name="T29" fmla="*/ 65 h 74"/>
                <a:gd name="T30" fmla="*/ 51 w 61"/>
                <a:gd name="T31" fmla="*/ 57 h 74"/>
                <a:gd name="T32" fmla="*/ 51 w 61"/>
                <a:gd name="T33" fmla="*/ 40 h 74"/>
                <a:gd name="T34" fmla="*/ 42 w 61"/>
                <a:gd name="T3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74">
                  <a:moveTo>
                    <a:pt x="42" y="2"/>
                  </a:moveTo>
                  <a:cubicBezTo>
                    <a:pt x="51" y="0"/>
                    <a:pt x="51" y="0"/>
                    <a:pt x="51" y="0"/>
                  </a:cubicBezTo>
                  <a:cubicBezTo>
                    <a:pt x="60" y="38"/>
                    <a:pt x="60" y="38"/>
                    <a:pt x="60" y="38"/>
                  </a:cubicBezTo>
                  <a:cubicBezTo>
                    <a:pt x="61" y="44"/>
                    <a:pt x="61" y="50"/>
                    <a:pt x="61" y="54"/>
                  </a:cubicBezTo>
                  <a:cubicBezTo>
                    <a:pt x="60" y="58"/>
                    <a:pt x="58" y="62"/>
                    <a:pt x="55" y="65"/>
                  </a:cubicBezTo>
                  <a:cubicBezTo>
                    <a:pt x="52" y="69"/>
                    <a:pt x="47" y="71"/>
                    <a:pt x="41" y="72"/>
                  </a:cubicBezTo>
                  <a:cubicBezTo>
                    <a:pt x="35" y="74"/>
                    <a:pt x="29" y="74"/>
                    <a:pt x="25" y="73"/>
                  </a:cubicBezTo>
                  <a:cubicBezTo>
                    <a:pt x="21" y="71"/>
                    <a:pt x="17" y="69"/>
                    <a:pt x="15" y="65"/>
                  </a:cubicBezTo>
                  <a:cubicBezTo>
                    <a:pt x="12" y="62"/>
                    <a:pt x="10" y="57"/>
                    <a:pt x="8" y="50"/>
                  </a:cubicBezTo>
                  <a:cubicBezTo>
                    <a:pt x="0" y="12"/>
                    <a:pt x="0" y="12"/>
                    <a:pt x="0" y="12"/>
                  </a:cubicBezTo>
                  <a:cubicBezTo>
                    <a:pt x="8" y="10"/>
                    <a:pt x="8" y="10"/>
                    <a:pt x="8" y="10"/>
                  </a:cubicBezTo>
                  <a:cubicBezTo>
                    <a:pt x="17" y="48"/>
                    <a:pt x="17" y="48"/>
                    <a:pt x="17" y="48"/>
                  </a:cubicBezTo>
                  <a:cubicBezTo>
                    <a:pt x="18" y="53"/>
                    <a:pt x="20" y="57"/>
                    <a:pt x="21" y="60"/>
                  </a:cubicBezTo>
                  <a:cubicBezTo>
                    <a:pt x="23" y="62"/>
                    <a:pt x="25" y="64"/>
                    <a:pt x="28" y="65"/>
                  </a:cubicBezTo>
                  <a:cubicBezTo>
                    <a:pt x="31" y="66"/>
                    <a:pt x="34" y="66"/>
                    <a:pt x="38" y="65"/>
                  </a:cubicBezTo>
                  <a:cubicBezTo>
                    <a:pt x="44" y="63"/>
                    <a:pt x="49" y="61"/>
                    <a:pt x="51" y="57"/>
                  </a:cubicBezTo>
                  <a:cubicBezTo>
                    <a:pt x="53" y="54"/>
                    <a:pt x="53" y="48"/>
                    <a:pt x="51" y="40"/>
                  </a:cubicBezTo>
                  <a:lnTo>
                    <a:pt x="42" y="2"/>
                  </a:lnTo>
                  <a:close/>
                </a:path>
              </a:pathLst>
            </a:custGeom>
            <a:solidFill>
              <a:srgbClr val="14378B"/>
            </a:solidFill>
            <a:ln>
              <a:noFill/>
            </a:ln>
          </p:spPr>
          <p:txBody>
            <a:bodyPr anchor="ctr"/>
            <a:p>
              <a:pPr algn="ctr"/>
            </a:p>
          </p:txBody>
        </p:sp>
        <p:sp>
          <p:nvSpPr>
            <p:cNvPr id="72" name="îṧľiḍê"/>
            <p:cNvSpPr/>
            <p:nvPr>
              <p:custDataLst>
                <p:tags r:id="rId43"/>
              </p:custDataLst>
            </p:nvPr>
          </p:nvSpPr>
          <p:spPr bwMode="auto">
            <a:xfrm>
              <a:off x="6021318" y="739187"/>
              <a:ext cx="74347" cy="96917"/>
            </a:xfrm>
            <a:custGeom>
              <a:avLst/>
              <a:gdLst>
                <a:gd name="T0" fmla="*/ 27 w 56"/>
                <a:gd name="T1" fmla="*/ 73 h 73"/>
                <a:gd name="T2" fmla="*/ 23 w 56"/>
                <a:gd name="T3" fmla="*/ 11 h 73"/>
                <a:gd name="T4" fmla="*/ 0 w 56"/>
                <a:gd name="T5" fmla="*/ 13 h 73"/>
                <a:gd name="T6" fmla="*/ 0 w 56"/>
                <a:gd name="T7" fmla="*/ 5 h 73"/>
                <a:gd name="T8" fmla="*/ 56 w 56"/>
                <a:gd name="T9" fmla="*/ 0 h 73"/>
                <a:gd name="T10" fmla="*/ 56 w 56"/>
                <a:gd name="T11" fmla="*/ 9 h 73"/>
                <a:gd name="T12" fmla="*/ 32 w 56"/>
                <a:gd name="T13" fmla="*/ 11 h 73"/>
                <a:gd name="T14" fmla="*/ 37 w 56"/>
                <a:gd name="T15" fmla="*/ 73 h 73"/>
                <a:gd name="T16" fmla="*/ 27 w 56"/>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3">
                  <a:moveTo>
                    <a:pt x="27" y="73"/>
                  </a:moveTo>
                  <a:lnTo>
                    <a:pt x="23" y="11"/>
                  </a:lnTo>
                  <a:lnTo>
                    <a:pt x="0" y="13"/>
                  </a:lnTo>
                  <a:lnTo>
                    <a:pt x="0" y="5"/>
                  </a:lnTo>
                  <a:lnTo>
                    <a:pt x="56" y="0"/>
                  </a:lnTo>
                  <a:lnTo>
                    <a:pt x="56" y="9"/>
                  </a:lnTo>
                  <a:lnTo>
                    <a:pt x="32" y="11"/>
                  </a:lnTo>
                  <a:lnTo>
                    <a:pt x="37" y="73"/>
                  </a:lnTo>
                  <a:lnTo>
                    <a:pt x="27" y="73"/>
                  </a:lnTo>
                  <a:close/>
                </a:path>
              </a:pathLst>
            </a:custGeom>
            <a:solidFill>
              <a:srgbClr val="14378B"/>
            </a:solidFill>
            <a:ln>
              <a:noFill/>
            </a:ln>
          </p:spPr>
          <p:txBody>
            <a:bodyPr anchor="ctr"/>
            <a:p>
              <a:pPr algn="ctr"/>
            </a:p>
          </p:txBody>
        </p:sp>
        <p:sp>
          <p:nvSpPr>
            <p:cNvPr id="73" name="ïsļïḑè"/>
            <p:cNvSpPr/>
            <p:nvPr>
              <p:custDataLst>
                <p:tags r:id="rId44"/>
              </p:custDataLst>
            </p:nvPr>
          </p:nvSpPr>
          <p:spPr bwMode="auto">
            <a:xfrm>
              <a:off x="6120888" y="743168"/>
              <a:ext cx="79657" cy="96917"/>
            </a:xfrm>
            <a:custGeom>
              <a:avLst/>
              <a:gdLst>
                <a:gd name="T0" fmla="*/ 0 w 60"/>
                <a:gd name="T1" fmla="*/ 70 h 73"/>
                <a:gd name="T2" fmla="*/ 6 w 60"/>
                <a:gd name="T3" fmla="*/ 0 h 73"/>
                <a:gd name="T4" fmla="*/ 15 w 60"/>
                <a:gd name="T5" fmla="*/ 1 h 73"/>
                <a:gd name="T6" fmla="*/ 13 w 60"/>
                <a:gd name="T7" fmla="*/ 29 h 73"/>
                <a:gd name="T8" fmla="*/ 49 w 60"/>
                <a:gd name="T9" fmla="*/ 31 h 73"/>
                <a:gd name="T10" fmla="*/ 51 w 60"/>
                <a:gd name="T11" fmla="*/ 3 h 73"/>
                <a:gd name="T12" fmla="*/ 60 w 60"/>
                <a:gd name="T13" fmla="*/ 4 h 73"/>
                <a:gd name="T14" fmla="*/ 55 w 60"/>
                <a:gd name="T15" fmla="*/ 73 h 73"/>
                <a:gd name="T16" fmla="*/ 47 w 60"/>
                <a:gd name="T17" fmla="*/ 73 h 73"/>
                <a:gd name="T18" fmla="*/ 49 w 60"/>
                <a:gd name="T19" fmla="*/ 39 h 73"/>
                <a:gd name="T20" fmla="*/ 12 w 60"/>
                <a:gd name="T21" fmla="*/ 37 h 73"/>
                <a:gd name="T22" fmla="*/ 10 w 60"/>
                <a:gd name="T23" fmla="*/ 70 h 73"/>
                <a:gd name="T24" fmla="*/ 0 w 60"/>
                <a:gd name="T25"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0" y="70"/>
                  </a:moveTo>
                  <a:lnTo>
                    <a:pt x="6" y="0"/>
                  </a:lnTo>
                  <a:lnTo>
                    <a:pt x="15" y="1"/>
                  </a:lnTo>
                  <a:lnTo>
                    <a:pt x="13" y="29"/>
                  </a:lnTo>
                  <a:lnTo>
                    <a:pt x="49" y="31"/>
                  </a:lnTo>
                  <a:lnTo>
                    <a:pt x="51" y="3"/>
                  </a:lnTo>
                  <a:lnTo>
                    <a:pt x="60" y="4"/>
                  </a:lnTo>
                  <a:lnTo>
                    <a:pt x="55" y="73"/>
                  </a:lnTo>
                  <a:lnTo>
                    <a:pt x="47" y="73"/>
                  </a:lnTo>
                  <a:lnTo>
                    <a:pt x="49" y="39"/>
                  </a:lnTo>
                  <a:lnTo>
                    <a:pt x="12" y="37"/>
                  </a:lnTo>
                  <a:lnTo>
                    <a:pt x="10" y="70"/>
                  </a:lnTo>
                  <a:lnTo>
                    <a:pt x="0" y="70"/>
                  </a:lnTo>
                  <a:close/>
                </a:path>
              </a:pathLst>
            </a:custGeom>
            <a:solidFill>
              <a:srgbClr val="14378B"/>
            </a:solidFill>
            <a:ln>
              <a:noFill/>
            </a:ln>
          </p:spPr>
          <p:txBody>
            <a:bodyPr anchor="ctr"/>
            <a:p>
              <a:pPr algn="ctr"/>
            </a:p>
          </p:txBody>
        </p:sp>
        <p:sp>
          <p:nvSpPr>
            <p:cNvPr id="74" name="îṥľîḋe"/>
            <p:cNvSpPr/>
            <p:nvPr>
              <p:custDataLst>
                <p:tags r:id="rId45"/>
              </p:custDataLst>
            </p:nvPr>
          </p:nvSpPr>
          <p:spPr bwMode="auto">
            <a:xfrm>
              <a:off x="6395703" y="820171"/>
              <a:ext cx="99572" cy="107538"/>
            </a:xfrm>
            <a:custGeom>
              <a:avLst/>
              <a:gdLst>
                <a:gd name="T0" fmla="*/ 64 w 72"/>
                <a:gd name="T1" fmla="*/ 22 h 77"/>
                <a:gd name="T2" fmla="*/ 72 w 72"/>
                <a:gd name="T3" fmla="*/ 26 h 77"/>
                <a:gd name="T4" fmla="*/ 52 w 72"/>
                <a:gd name="T5" fmla="*/ 60 h 77"/>
                <a:gd name="T6" fmla="*/ 42 w 72"/>
                <a:gd name="T7" fmla="*/ 72 h 77"/>
                <a:gd name="T8" fmla="*/ 30 w 72"/>
                <a:gd name="T9" fmla="*/ 77 h 77"/>
                <a:gd name="T10" fmla="*/ 15 w 72"/>
                <a:gd name="T11" fmla="*/ 72 h 77"/>
                <a:gd name="T12" fmla="*/ 3 w 72"/>
                <a:gd name="T13" fmla="*/ 61 h 77"/>
                <a:gd name="T14" fmla="*/ 0 w 72"/>
                <a:gd name="T15" fmla="*/ 49 h 77"/>
                <a:gd name="T16" fmla="*/ 7 w 72"/>
                <a:gd name="T17" fmla="*/ 33 h 77"/>
                <a:gd name="T18" fmla="*/ 26 w 72"/>
                <a:gd name="T19" fmla="*/ 0 h 77"/>
                <a:gd name="T20" fmla="*/ 34 w 72"/>
                <a:gd name="T21" fmla="*/ 4 h 77"/>
                <a:gd name="T22" fmla="*/ 14 w 72"/>
                <a:gd name="T23" fmla="*/ 38 h 77"/>
                <a:gd name="T24" fmla="*/ 9 w 72"/>
                <a:gd name="T25" fmla="*/ 50 h 77"/>
                <a:gd name="T26" fmla="*/ 11 w 72"/>
                <a:gd name="T27" fmla="*/ 58 h 77"/>
                <a:gd name="T28" fmla="*/ 18 w 72"/>
                <a:gd name="T29" fmla="*/ 65 h 77"/>
                <a:gd name="T30" fmla="*/ 33 w 72"/>
                <a:gd name="T31" fmla="*/ 68 h 77"/>
                <a:gd name="T32" fmla="*/ 45 w 72"/>
                <a:gd name="T33" fmla="*/ 55 h 77"/>
                <a:gd name="T34" fmla="*/ 64 w 72"/>
                <a:gd name="T35"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7">
                  <a:moveTo>
                    <a:pt x="64" y="22"/>
                  </a:moveTo>
                  <a:cubicBezTo>
                    <a:pt x="72" y="26"/>
                    <a:pt x="72" y="26"/>
                    <a:pt x="72" y="26"/>
                  </a:cubicBezTo>
                  <a:cubicBezTo>
                    <a:pt x="52" y="60"/>
                    <a:pt x="52" y="60"/>
                    <a:pt x="52" y="60"/>
                  </a:cubicBezTo>
                  <a:cubicBezTo>
                    <a:pt x="49" y="65"/>
                    <a:pt x="46" y="70"/>
                    <a:pt x="42" y="72"/>
                  </a:cubicBezTo>
                  <a:cubicBezTo>
                    <a:pt x="39" y="75"/>
                    <a:pt x="35" y="76"/>
                    <a:pt x="30" y="77"/>
                  </a:cubicBezTo>
                  <a:cubicBezTo>
                    <a:pt x="26" y="77"/>
                    <a:pt x="20" y="75"/>
                    <a:pt x="15" y="72"/>
                  </a:cubicBezTo>
                  <a:cubicBezTo>
                    <a:pt x="9" y="69"/>
                    <a:pt x="6" y="65"/>
                    <a:pt x="3" y="61"/>
                  </a:cubicBezTo>
                  <a:cubicBezTo>
                    <a:pt x="1" y="58"/>
                    <a:pt x="0" y="53"/>
                    <a:pt x="0" y="49"/>
                  </a:cubicBezTo>
                  <a:cubicBezTo>
                    <a:pt x="1" y="45"/>
                    <a:pt x="3" y="39"/>
                    <a:pt x="7" y="33"/>
                  </a:cubicBezTo>
                  <a:cubicBezTo>
                    <a:pt x="26" y="0"/>
                    <a:pt x="26" y="0"/>
                    <a:pt x="26" y="0"/>
                  </a:cubicBezTo>
                  <a:cubicBezTo>
                    <a:pt x="34" y="4"/>
                    <a:pt x="34" y="4"/>
                    <a:pt x="34" y="4"/>
                  </a:cubicBezTo>
                  <a:cubicBezTo>
                    <a:pt x="14" y="38"/>
                    <a:pt x="14" y="38"/>
                    <a:pt x="14" y="38"/>
                  </a:cubicBezTo>
                  <a:cubicBezTo>
                    <a:pt x="11" y="43"/>
                    <a:pt x="10" y="47"/>
                    <a:pt x="9" y="50"/>
                  </a:cubicBezTo>
                  <a:cubicBezTo>
                    <a:pt x="9" y="53"/>
                    <a:pt x="9" y="55"/>
                    <a:pt x="11" y="58"/>
                  </a:cubicBezTo>
                  <a:cubicBezTo>
                    <a:pt x="13" y="61"/>
                    <a:pt x="15" y="63"/>
                    <a:pt x="18" y="65"/>
                  </a:cubicBezTo>
                  <a:cubicBezTo>
                    <a:pt x="24" y="68"/>
                    <a:pt x="29" y="69"/>
                    <a:pt x="33" y="68"/>
                  </a:cubicBezTo>
                  <a:cubicBezTo>
                    <a:pt x="36" y="67"/>
                    <a:pt x="40" y="62"/>
                    <a:pt x="45" y="55"/>
                  </a:cubicBezTo>
                  <a:lnTo>
                    <a:pt x="64" y="22"/>
                  </a:lnTo>
                  <a:close/>
                </a:path>
              </a:pathLst>
            </a:custGeom>
            <a:solidFill>
              <a:srgbClr val="14378B"/>
            </a:solidFill>
            <a:ln>
              <a:noFill/>
            </a:ln>
          </p:spPr>
          <p:txBody>
            <a:bodyPr anchor="ctr"/>
            <a:p>
              <a:pPr algn="ctr"/>
            </a:p>
          </p:txBody>
        </p:sp>
        <p:sp>
          <p:nvSpPr>
            <p:cNvPr id="75" name="íš1îḋè"/>
            <p:cNvSpPr/>
            <p:nvPr>
              <p:custDataLst>
                <p:tags r:id="rId46"/>
              </p:custDataLst>
            </p:nvPr>
          </p:nvSpPr>
          <p:spPr bwMode="auto">
            <a:xfrm>
              <a:off x="6471377" y="881242"/>
              <a:ext cx="115503" cy="118158"/>
            </a:xfrm>
            <a:custGeom>
              <a:avLst/>
              <a:gdLst>
                <a:gd name="T0" fmla="*/ 0 w 87"/>
                <a:gd name="T1" fmla="*/ 55 h 89"/>
                <a:gd name="T2" fmla="*/ 43 w 87"/>
                <a:gd name="T3" fmla="*/ 0 h 89"/>
                <a:gd name="T4" fmla="*/ 51 w 87"/>
                <a:gd name="T5" fmla="*/ 6 h 89"/>
                <a:gd name="T6" fmla="*/ 46 w 87"/>
                <a:gd name="T7" fmla="*/ 72 h 89"/>
                <a:gd name="T8" fmla="*/ 79 w 87"/>
                <a:gd name="T9" fmla="*/ 28 h 89"/>
                <a:gd name="T10" fmla="*/ 87 w 87"/>
                <a:gd name="T11" fmla="*/ 34 h 89"/>
                <a:gd name="T12" fmla="*/ 44 w 87"/>
                <a:gd name="T13" fmla="*/ 89 h 89"/>
                <a:gd name="T14" fmla="*/ 36 w 87"/>
                <a:gd name="T15" fmla="*/ 84 h 89"/>
                <a:gd name="T16" fmla="*/ 40 w 87"/>
                <a:gd name="T17" fmla="*/ 17 h 89"/>
                <a:gd name="T18" fmla="*/ 7 w 87"/>
                <a:gd name="T19" fmla="*/ 61 h 89"/>
                <a:gd name="T20" fmla="*/ 0 w 87"/>
                <a:gd name="T21"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55"/>
                  </a:moveTo>
                  <a:lnTo>
                    <a:pt x="43" y="0"/>
                  </a:lnTo>
                  <a:lnTo>
                    <a:pt x="51" y="6"/>
                  </a:lnTo>
                  <a:lnTo>
                    <a:pt x="46" y="72"/>
                  </a:lnTo>
                  <a:lnTo>
                    <a:pt x="79" y="28"/>
                  </a:lnTo>
                  <a:lnTo>
                    <a:pt x="87" y="34"/>
                  </a:lnTo>
                  <a:lnTo>
                    <a:pt x="44" y="89"/>
                  </a:lnTo>
                  <a:lnTo>
                    <a:pt x="36" y="84"/>
                  </a:lnTo>
                  <a:lnTo>
                    <a:pt x="40" y="17"/>
                  </a:lnTo>
                  <a:lnTo>
                    <a:pt x="7" y="61"/>
                  </a:lnTo>
                  <a:lnTo>
                    <a:pt x="0" y="55"/>
                  </a:lnTo>
                  <a:close/>
                </a:path>
              </a:pathLst>
            </a:custGeom>
            <a:solidFill>
              <a:srgbClr val="14378B"/>
            </a:solidFill>
            <a:ln>
              <a:noFill/>
            </a:ln>
          </p:spPr>
          <p:txBody>
            <a:bodyPr anchor="ctr"/>
            <a:p>
              <a:pPr algn="ctr"/>
            </a:p>
          </p:txBody>
        </p:sp>
        <p:sp>
          <p:nvSpPr>
            <p:cNvPr id="76" name="íSľíḑè"/>
            <p:cNvSpPr/>
            <p:nvPr>
              <p:custDataLst>
                <p:tags r:id="rId47"/>
              </p:custDataLst>
            </p:nvPr>
          </p:nvSpPr>
          <p:spPr bwMode="auto">
            <a:xfrm>
              <a:off x="6549708" y="956915"/>
              <a:ext cx="75673" cy="74347"/>
            </a:xfrm>
            <a:custGeom>
              <a:avLst/>
              <a:gdLst>
                <a:gd name="T0" fmla="*/ 0 w 57"/>
                <a:gd name="T1" fmla="*/ 50 h 56"/>
                <a:gd name="T2" fmla="*/ 51 w 57"/>
                <a:gd name="T3" fmla="*/ 0 h 56"/>
                <a:gd name="T4" fmla="*/ 57 w 57"/>
                <a:gd name="T5" fmla="*/ 7 h 56"/>
                <a:gd name="T6" fmla="*/ 7 w 57"/>
                <a:gd name="T7" fmla="*/ 56 h 56"/>
                <a:gd name="T8" fmla="*/ 0 w 57"/>
                <a:gd name="T9" fmla="*/ 50 h 56"/>
              </a:gdLst>
              <a:ahLst/>
              <a:cxnLst>
                <a:cxn ang="0">
                  <a:pos x="T0" y="T1"/>
                </a:cxn>
                <a:cxn ang="0">
                  <a:pos x="T2" y="T3"/>
                </a:cxn>
                <a:cxn ang="0">
                  <a:pos x="T4" y="T5"/>
                </a:cxn>
                <a:cxn ang="0">
                  <a:pos x="T6" y="T7"/>
                </a:cxn>
                <a:cxn ang="0">
                  <a:pos x="T8" y="T9"/>
                </a:cxn>
              </a:cxnLst>
              <a:rect l="0" t="0" r="r" b="b"/>
              <a:pathLst>
                <a:path w="57" h="56">
                  <a:moveTo>
                    <a:pt x="0" y="50"/>
                  </a:moveTo>
                  <a:lnTo>
                    <a:pt x="51" y="0"/>
                  </a:lnTo>
                  <a:lnTo>
                    <a:pt x="57" y="7"/>
                  </a:lnTo>
                  <a:lnTo>
                    <a:pt x="7" y="56"/>
                  </a:lnTo>
                  <a:lnTo>
                    <a:pt x="0" y="50"/>
                  </a:lnTo>
                  <a:close/>
                </a:path>
              </a:pathLst>
            </a:custGeom>
            <a:solidFill>
              <a:srgbClr val="14378B"/>
            </a:solidFill>
            <a:ln>
              <a:noFill/>
            </a:ln>
          </p:spPr>
          <p:txBody>
            <a:bodyPr anchor="ctr"/>
            <a:p>
              <a:pPr algn="ctr"/>
            </a:p>
          </p:txBody>
        </p:sp>
        <p:sp>
          <p:nvSpPr>
            <p:cNvPr id="77" name="îṣľïḍê"/>
            <p:cNvSpPr/>
            <p:nvPr>
              <p:custDataLst>
                <p:tags r:id="rId48"/>
              </p:custDataLst>
            </p:nvPr>
          </p:nvSpPr>
          <p:spPr bwMode="auto">
            <a:xfrm>
              <a:off x="6594846" y="984795"/>
              <a:ext cx="102228" cy="96917"/>
            </a:xfrm>
            <a:custGeom>
              <a:avLst/>
              <a:gdLst>
                <a:gd name="T0" fmla="*/ 0 w 74"/>
                <a:gd name="T1" fmla="*/ 62 h 69"/>
                <a:gd name="T2" fmla="*/ 36 w 74"/>
                <a:gd name="T3" fmla="*/ 0 h 69"/>
                <a:gd name="T4" fmla="*/ 42 w 74"/>
                <a:gd name="T5" fmla="*/ 7 h 69"/>
                <a:gd name="T6" fmla="*/ 15 w 74"/>
                <a:gd name="T7" fmla="*/ 52 h 69"/>
                <a:gd name="T8" fmla="*/ 8 w 74"/>
                <a:gd name="T9" fmla="*/ 61 h 69"/>
                <a:gd name="T10" fmla="*/ 19 w 74"/>
                <a:gd name="T11" fmla="*/ 57 h 69"/>
                <a:gd name="T12" fmla="*/ 68 w 74"/>
                <a:gd name="T13" fmla="*/ 41 h 69"/>
                <a:gd name="T14" fmla="*/ 74 w 74"/>
                <a:gd name="T15" fmla="*/ 48 h 69"/>
                <a:gd name="T16" fmla="*/ 6 w 74"/>
                <a:gd name="T17" fmla="*/ 69 h 69"/>
                <a:gd name="T18" fmla="*/ 0 w 74"/>
                <a:gd name="T1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69">
                  <a:moveTo>
                    <a:pt x="0" y="62"/>
                  </a:moveTo>
                  <a:cubicBezTo>
                    <a:pt x="36" y="0"/>
                    <a:pt x="36" y="0"/>
                    <a:pt x="36" y="0"/>
                  </a:cubicBezTo>
                  <a:cubicBezTo>
                    <a:pt x="42" y="7"/>
                    <a:pt x="42" y="7"/>
                    <a:pt x="42" y="7"/>
                  </a:cubicBezTo>
                  <a:cubicBezTo>
                    <a:pt x="15" y="52"/>
                    <a:pt x="15" y="52"/>
                    <a:pt x="15" y="52"/>
                  </a:cubicBezTo>
                  <a:cubicBezTo>
                    <a:pt x="13" y="55"/>
                    <a:pt x="11" y="58"/>
                    <a:pt x="8" y="61"/>
                  </a:cubicBezTo>
                  <a:cubicBezTo>
                    <a:pt x="12" y="60"/>
                    <a:pt x="16" y="58"/>
                    <a:pt x="19" y="57"/>
                  </a:cubicBezTo>
                  <a:cubicBezTo>
                    <a:pt x="68" y="41"/>
                    <a:pt x="68" y="41"/>
                    <a:pt x="68" y="41"/>
                  </a:cubicBezTo>
                  <a:cubicBezTo>
                    <a:pt x="74" y="48"/>
                    <a:pt x="74" y="48"/>
                    <a:pt x="74" y="48"/>
                  </a:cubicBezTo>
                  <a:cubicBezTo>
                    <a:pt x="6" y="69"/>
                    <a:pt x="6" y="69"/>
                    <a:pt x="6" y="69"/>
                  </a:cubicBezTo>
                  <a:lnTo>
                    <a:pt x="0" y="62"/>
                  </a:lnTo>
                  <a:close/>
                </a:path>
              </a:pathLst>
            </a:custGeom>
            <a:solidFill>
              <a:srgbClr val="14378B"/>
            </a:solidFill>
            <a:ln>
              <a:noFill/>
            </a:ln>
          </p:spPr>
          <p:txBody>
            <a:bodyPr anchor="ctr"/>
            <a:p>
              <a:pPr algn="ctr"/>
            </a:p>
          </p:txBody>
        </p:sp>
        <p:sp>
          <p:nvSpPr>
            <p:cNvPr id="78" name="ïSľîḑé"/>
            <p:cNvSpPr/>
            <p:nvPr>
              <p:custDataLst>
                <p:tags r:id="rId49"/>
              </p:custDataLst>
            </p:nvPr>
          </p:nvSpPr>
          <p:spPr bwMode="auto">
            <a:xfrm>
              <a:off x="6634676" y="1080384"/>
              <a:ext cx="115503" cy="107538"/>
            </a:xfrm>
            <a:custGeom>
              <a:avLst/>
              <a:gdLst>
                <a:gd name="T0" fmla="*/ 0 w 87"/>
                <a:gd name="T1" fmla="*/ 35 h 81"/>
                <a:gd name="T2" fmla="*/ 61 w 87"/>
                <a:gd name="T3" fmla="*/ 0 h 81"/>
                <a:gd name="T4" fmla="*/ 87 w 87"/>
                <a:gd name="T5" fmla="*/ 44 h 81"/>
                <a:gd name="T6" fmla="*/ 80 w 87"/>
                <a:gd name="T7" fmla="*/ 48 h 81"/>
                <a:gd name="T8" fmla="*/ 59 w 87"/>
                <a:gd name="T9" fmla="*/ 12 h 81"/>
                <a:gd name="T10" fmla="*/ 40 w 87"/>
                <a:gd name="T11" fmla="*/ 23 h 81"/>
                <a:gd name="T12" fmla="*/ 60 w 87"/>
                <a:gd name="T13" fmla="*/ 57 h 81"/>
                <a:gd name="T14" fmla="*/ 53 w 87"/>
                <a:gd name="T15" fmla="*/ 61 h 81"/>
                <a:gd name="T16" fmla="*/ 33 w 87"/>
                <a:gd name="T17" fmla="*/ 27 h 81"/>
                <a:gd name="T18" fmla="*/ 13 w 87"/>
                <a:gd name="T19" fmla="*/ 39 h 81"/>
                <a:gd name="T20" fmla="*/ 34 w 87"/>
                <a:gd name="T21" fmla="*/ 77 h 81"/>
                <a:gd name="T22" fmla="*/ 27 w 87"/>
                <a:gd name="T23" fmla="*/ 81 h 81"/>
                <a:gd name="T24" fmla="*/ 0 w 87"/>
                <a:gd name="T2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1">
                  <a:moveTo>
                    <a:pt x="0" y="35"/>
                  </a:moveTo>
                  <a:lnTo>
                    <a:pt x="61" y="0"/>
                  </a:lnTo>
                  <a:lnTo>
                    <a:pt x="87" y="44"/>
                  </a:lnTo>
                  <a:lnTo>
                    <a:pt x="80" y="48"/>
                  </a:lnTo>
                  <a:lnTo>
                    <a:pt x="59" y="12"/>
                  </a:lnTo>
                  <a:lnTo>
                    <a:pt x="40" y="23"/>
                  </a:lnTo>
                  <a:lnTo>
                    <a:pt x="60" y="57"/>
                  </a:lnTo>
                  <a:lnTo>
                    <a:pt x="53" y="61"/>
                  </a:lnTo>
                  <a:lnTo>
                    <a:pt x="33" y="27"/>
                  </a:lnTo>
                  <a:lnTo>
                    <a:pt x="13" y="39"/>
                  </a:lnTo>
                  <a:lnTo>
                    <a:pt x="34" y="77"/>
                  </a:lnTo>
                  <a:lnTo>
                    <a:pt x="27" y="81"/>
                  </a:lnTo>
                  <a:lnTo>
                    <a:pt x="0" y="35"/>
                  </a:lnTo>
                  <a:close/>
                </a:path>
              </a:pathLst>
            </a:custGeom>
            <a:solidFill>
              <a:srgbClr val="14378B"/>
            </a:solidFill>
            <a:ln>
              <a:noFill/>
            </a:ln>
          </p:spPr>
          <p:txBody>
            <a:bodyPr anchor="ctr"/>
            <a:p>
              <a:pPr algn="ctr"/>
            </a:p>
          </p:txBody>
        </p:sp>
        <p:sp>
          <p:nvSpPr>
            <p:cNvPr id="79" name="îṥ1îḋe"/>
            <p:cNvSpPr/>
            <p:nvPr>
              <p:custDataLst>
                <p:tags r:id="rId50"/>
              </p:custDataLst>
            </p:nvPr>
          </p:nvSpPr>
          <p:spPr bwMode="auto">
            <a:xfrm>
              <a:off x="6679813" y="1174643"/>
              <a:ext cx="107538" cy="110193"/>
            </a:xfrm>
            <a:custGeom>
              <a:avLst/>
              <a:gdLst>
                <a:gd name="T0" fmla="*/ 0 w 77"/>
                <a:gd name="T1" fmla="*/ 25 h 79"/>
                <a:gd name="T2" fmla="*/ 62 w 77"/>
                <a:gd name="T3" fmla="*/ 0 h 79"/>
                <a:gd name="T4" fmla="*/ 74 w 77"/>
                <a:gd name="T5" fmla="*/ 27 h 79"/>
                <a:gd name="T6" fmla="*/ 77 w 77"/>
                <a:gd name="T7" fmla="*/ 41 h 79"/>
                <a:gd name="T8" fmla="*/ 74 w 77"/>
                <a:gd name="T9" fmla="*/ 50 h 79"/>
                <a:gd name="T10" fmla="*/ 66 w 77"/>
                <a:gd name="T11" fmla="*/ 56 h 79"/>
                <a:gd name="T12" fmla="*/ 53 w 77"/>
                <a:gd name="T13" fmla="*/ 56 h 79"/>
                <a:gd name="T14" fmla="*/ 42 w 77"/>
                <a:gd name="T15" fmla="*/ 46 h 79"/>
                <a:gd name="T16" fmla="*/ 40 w 77"/>
                <a:gd name="T17" fmla="*/ 52 h 79"/>
                <a:gd name="T18" fmla="*/ 35 w 77"/>
                <a:gd name="T19" fmla="*/ 62 h 79"/>
                <a:gd name="T20" fmla="*/ 22 w 77"/>
                <a:gd name="T21" fmla="*/ 79 h 79"/>
                <a:gd name="T22" fmla="*/ 18 w 77"/>
                <a:gd name="T23" fmla="*/ 69 h 79"/>
                <a:gd name="T24" fmla="*/ 28 w 77"/>
                <a:gd name="T25" fmla="*/ 56 h 79"/>
                <a:gd name="T26" fmla="*/ 34 w 77"/>
                <a:gd name="T27" fmla="*/ 46 h 79"/>
                <a:gd name="T28" fmla="*/ 37 w 77"/>
                <a:gd name="T29" fmla="*/ 40 h 79"/>
                <a:gd name="T30" fmla="*/ 37 w 77"/>
                <a:gd name="T31" fmla="*/ 36 h 79"/>
                <a:gd name="T32" fmla="*/ 35 w 77"/>
                <a:gd name="T33" fmla="*/ 31 h 79"/>
                <a:gd name="T34" fmla="*/ 31 w 77"/>
                <a:gd name="T35" fmla="*/ 22 h 79"/>
                <a:gd name="T36" fmla="*/ 4 w 77"/>
                <a:gd name="T37" fmla="*/ 33 h 79"/>
                <a:gd name="T38" fmla="*/ 0 w 77"/>
                <a:gd name="T39" fmla="*/ 25 h 79"/>
                <a:gd name="T40" fmla="*/ 38 w 77"/>
                <a:gd name="T41" fmla="*/ 19 h 79"/>
                <a:gd name="T42" fmla="*/ 45 w 77"/>
                <a:gd name="T43" fmla="*/ 37 h 79"/>
                <a:gd name="T44" fmla="*/ 50 w 77"/>
                <a:gd name="T45" fmla="*/ 45 h 79"/>
                <a:gd name="T46" fmla="*/ 56 w 77"/>
                <a:gd name="T47" fmla="*/ 48 h 79"/>
                <a:gd name="T48" fmla="*/ 62 w 77"/>
                <a:gd name="T49" fmla="*/ 48 h 79"/>
                <a:gd name="T50" fmla="*/ 68 w 77"/>
                <a:gd name="T51" fmla="*/ 42 h 79"/>
                <a:gd name="T52" fmla="*/ 67 w 77"/>
                <a:gd name="T53" fmla="*/ 30 h 79"/>
                <a:gd name="T54" fmla="*/ 59 w 77"/>
                <a:gd name="T55" fmla="*/ 11 h 79"/>
                <a:gd name="T56" fmla="*/ 38 w 77"/>
                <a:gd name="T5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79">
                  <a:moveTo>
                    <a:pt x="0" y="25"/>
                  </a:moveTo>
                  <a:cubicBezTo>
                    <a:pt x="62" y="0"/>
                    <a:pt x="62" y="0"/>
                    <a:pt x="62" y="0"/>
                  </a:cubicBezTo>
                  <a:cubicBezTo>
                    <a:pt x="74" y="27"/>
                    <a:pt x="74" y="27"/>
                    <a:pt x="74" y="27"/>
                  </a:cubicBezTo>
                  <a:cubicBezTo>
                    <a:pt x="76" y="33"/>
                    <a:pt x="77" y="37"/>
                    <a:pt x="77" y="41"/>
                  </a:cubicBezTo>
                  <a:cubicBezTo>
                    <a:pt x="77" y="44"/>
                    <a:pt x="76" y="47"/>
                    <a:pt x="74" y="50"/>
                  </a:cubicBezTo>
                  <a:cubicBezTo>
                    <a:pt x="72" y="53"/>
                    <a:pt x="69" y="55"/>
                    <a:pt x="66" y="56"/>
                  </a:cubicBezTo>
                  <a:cubicBezTo>
                    <a:pt x="61" y="58"/>
                    <a:pt x="57" y="58"/>
                    <a:pt x="53" y="56"/>
                  </a:cubicBezTo>
                  <a:cubicBezTo>
                    <a:pt x="49" y="55"/>
                    <a:pt x="45" y="51"/>
                    <a:pt x="42" y="46"/>
                  </a:cubicBezTo>
                  <a:cubicBezTo>
                    <a:pt x="41" y="48"/>
                    <a:pt x="41" y="50"/>
                    <a:pt x="40" y="52"/>
                  </a:cubicBezTo>
                  <a:cubicBezTo>
                    <a:pt x="39" y="55"/>
                    <a:pt x="37" y="58"/>
                    <a:pt x="35" y="62"/>
                  </a:cubicBezTo>
                  <a:cubicBezTo>
                    <a:pt x="22" y="79"/>
                    <a:pt x="22" y="79"/>
                    <a:pt x="22" y="79"/>
                  </a:cubicBezTo>
                  <a:cubicBezTo>
                    <a:pt x="18" y="69"/>
                    <a:pt x="18" y="69"/>
                    <a:pt x="18" y="69"/>
                  </a:cubicBezTo>
                  <a:cubicBezTo>
                    <a:pt x="28" y="56"/>
                    <a:pt x="28" y="56"/>
                    <a:pt x="28" y="56"/>
                  </a:cubicBezTo>
                  <a:cubicBezTo>
                    <a:pt x="31" y="52"/>
                    <a:pt x="33" y="49"/>
                    <a:pt x="34" y="46"/>
                  </a:cubicBezTo>
                  <a:cubicBezTo>
                    <a:pt x="35" y="44"/>
                    <a:pt x="36" y="42"/>
                    <a:pt x="37" y="40"/>
                  </a:cubicBezTo>
                  <a:cubicBezTo>
                    <a:pt x="37" y="39"/>
                    <a:pt x="37" y="37"/>
                    <a:pt x="37" y="36"/>
                  </a:cubicBezTo>
                  <a:cubicBezTo>
                    <a:pt x="36" y="35"/>
                    <a:pt x="36" y="34"/>
                    <a:pt x="35" y="31"/>
                  </a:cubicBezTo>
                  <a:cubicBezTo>
                    <a:pt x="31" y="22"/>
                    <a:pt x="31" y="22"/>
                    <a:pt x="31" y="22"/>
                  </a:cubicBezTo>
                  <a:cubicBezTo>
                    <a:pt x="4" y="33"/>
                    <a:pt x="4" y="33"/>
                    <a:pt x="4" y="33"/>
                  </a:cubicBezTo>
                  <a:cubicBezTo>
                    <a:pt x="0" y="25"/>
                    <a:pt x="0" y="25"/>
                    <a:pt x="0" y="25"/>
                  </a:cubicBezTo>
                  <a:close/>
                  <a:moveTo>
                    <a:pt x="38" y="19"/>
                  </a:moveTo>
                  <a:cubicBezTo>
                    <a:pt x="45" y="37"/>
                    <a:pt x="45" y="37"/>
                    <a:pt x="45" y="37"/>
                  </a:cubicBezTo>
                  <a:cubicBezTo>
                    <a:pt x="47" y="40"/>
                    <a:pt x="49" y="43"/>
                    <a:pt x="50" y="45"/>
                  </a:cubicBezTo>
                  <a:cubicBezTo>
                    <a:pt x="52" y="47"/>
                    <a:pt x="54" y="48"/>
                    <a:pt x="56" y="48"/>
                  </a:cubicBezTo>
                  <a:cubicBezTo>
                    <a:pt x="58" y="49"/>
                    <a:pt x="60" y="48"/>
                    <a:pt x="62" y="48"/>
                  </a:cubicBezTo>
                  <a:cubicBezTo>
                    <a:pt x="65" y="47"/>
                    <a:pt x="67" y="44"/>
                    <a:pt x="68" y="42"/>
                  </a:cubicBezTo>
                  <a:cubicBezTo>
                    <a:pt x="69" y="39"/>
                    <a:pt x="69" y="35"/>
                    <a:pt x="67" y="30"/>
                  </a:cubicBezTo>
                  <a:cubicBezTo>
                    <a:pt x="59" y="11"/>
                    <a:pt x="59" y="11"/>
                    <a:pt x="59" y="11"/>
                  </a:cubicBezTo>
                  <a:lnTo>
                    <a:pt x="38" y="19"/>
                  </a:lnTo>
                  <a:close/>
                </a:path>
              </a:pathLst>
            </a:custGeom>
            <a:solidFill>
              <a:srgbClr val="14378B"/>
            </a:solidFill>
            <a:ln>
              <a:noFill/>
            </a:ln>
          </p:spPr>
          <p:txBody>
            <a:bodyPr anchor="ctr"/>
            <a:p>
              <a:pPr algn="ctr"/>
            </a:p>
          </p:txBody>
        </p:sp>
        <p:sp>
          <p:nvSpPr>
            <p:cNvPr id="80" name="íSļîḑe"/>
            <p:cNvSpPr/>
            <p:nvPr>
              <p:custDataLst>
                <p:tags r:id="rId51"/>
              </p:custDataLst>
            </p:nvPr>
          </p:nvSpPr>
          <p:spPr bwMode="auto">
            <a:xfrm>
              <a:off x="6718315" y="1286162"/>
              <a:ext cx="98244" cy="80984"/>
            </a:xfrm>
            <a:custGeom>
              <a:avLst/>
              <a:gdLst>
                <a:gd name="T0" fmla="*/ 17 w 70"/>
                <a:gd name="T1" fmla="*/ 5 h 58"/>
                <a:gd name="T2" fmla="*/ 19 w 70"/>
                <a:gd name="T3" fmla="*/ 13 h 58"/>
                <a:gd name="T4" fmla="*/ 12 w 70"/>
                <a:gd name="T5" fmla="*/ 18 h 58"/>
                <a:gd name="T6" fmla="*/ 9 w 70"/>
                <a:gd name="T7" fmla="*/ 25 h 58"/>
                <a:gd name="T8" fmla="*/ 9 w 70"/>
                <a:gd name="T9" fmla="*/ 36 h 58"/>
                <a:gd name="T10" fmla="*/ 13 w 70"/>
                <a:gd name="T11" fmla="*/ 44 h 58"/>
                <a:gd name="T12" fmla="*/ 18 w 70"/>
                <a:gd name="T13" fmla="*/ 49 h 58"/>
                <a:gd name="T14" fmla="*/ 24 w 70"/>
                <a:gd name="T15" fmla="*/ 49 h 58"/>
                <a:gd name="T16" fmla="*/ 29 w 70"/>
                <a:gd name="T17" fmla="*/ 46 h 58"/>
                <a:gd name="T18" fmla="*/ 31 w 70"/>
                <a:gd name="T19" fmla="*/ 39 h 58"/>
                <a:gd name="T20" fmla="*/ 32 w 70"/>
                <a:gd name="T21" fmla="*/ 27 h 58"/>
                <a:gd name="T22" fmla="*/ 33 w 70"/>
                <a:gd name="T23" fmla="*/ 14 h 58"/>
                <a:gd name="T24" fmla="*/ 37 w 70"/>
                <a:gd name="T25" fmla="*/ 5 h 58"/>
                <a:gd name="T26" fmla="*/ 44 w 70"/>
                <a:gd name="T27" fmla="*/ 1 h 58"/>
                <a:gd name="T28" fmla="*/ 54 w 70"/>
                <a:gd name="T29" fmla="*/ 1 h 58"/>
                <a:gd name="T30" fmla="*/ 63 w 70"/>
                <a:gd name="T31" fmla="*/ 8 h 58"/>
                <a:gd name="T32" fmla="*/ 68 w 70"/>
                <a:gd name="T33" fmla="*/ 19 h 58"/>
                <a:gd name="T34" fmla="*/ 69 w 70"/>
                <a:gd name="T35" fmla="*/ 32 h 58"/>
                <a:gd name="T36" fmla="*/ 64 w 70"/>
                <a:gd name="T37" fmla="*/ 43 h 58"/>
                <a:gd name="T38" fmla="*/ 55 w 70"/>
                <a:gd name="T39" fmla="*/ 48 h 58"/>
                <a:gd name="T40" fmla="*/ 52 w 70"/>
                <a:gd name="T41" fmla="*/ 40 h 58"/>
                <a:gd name="T42" fmla="*/ 60 w 70"/>
                <a:gd name="T43" fmla="*/ 34 h 58"/>
                <a:gd name="T44" fmla="*/ 61 w 70"/>
                <a:gd name="T45" fmla="*/ 21 h 58"/>
                <a:gd name="T46" fmla="*/ 55 w 70"/>
                <a:gd name="T47" fmla="*/ 11 h 58"/>
                <a:gd name="T48" fmla="*/ 47 w 70"/>
                <a:gd name="T49" fmla="*/ 9 h 58"/>
                <a:gd name="T50" fmla="*/ 42 w 70"/>
                <a:gd name="T51" fmla="*/ 13 h 58"/>
                <a:gd name="T52" fmla="*/ 41 w 70"/>
                <a:gd name="T53" fmla="*/ 27 h 58"/>
                <a:gd name="T54" fmla="*/ 40 w 70"/>
                <a:gd name="T55" fmla="*/ 42 h 58"/>
                <a:gd name="T56" fmla="*/ 35 w 70"/>
                <a:gd name="T57" fmla="*/ 52 h 58"/>
                <a:gd name="T58" fmla="*/ 27 w 70"/>
                <a:gd name="T59" fmla="*/ 57 h 58"/>
                <a:gd name="T60" fmla="*/ 16 w 70"/>
                <a:gd name="T61" fmla="*/ 57 h 58"/>
                <a:gd name="T62" fmla="*/ 7 w 70"/>
                <a:gd name="T63" fmla="*/ 50 h 58"/>
                <a:gd name="T64" fmla="*/ 1 w 70"/>
                <a:gd name="T65" fmla="*/ 38 h 58"/>
                <a:gd name="T66" fmla="*/ 0 w 70"/>
                <a:gd name="T67" fmla="*/ 23 h 58"/>
                <a:gd name="T68" fmla="*/ 6 w 70"/>
                <a:gd name="T69" fmla="*/ 12 h 58"/>
                <a:gd name="T70" fmla="*/ 17 w 70"/>
                <a:gd name="T7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58">
                  <a:moveTo>
                    <a:pt x="17" y="5"/>
                  </a:moveTo>
                  <a:cubicBezTo>
                    <a:pt x="19" y="13"/>
                    <a:pt x="19" y="13"/>
                    <a:pt x="19" y="13"/>
                  </a:cubicBezTo>
                  <a:cubicBezTo>
                    <a:pt x="16" y="14"/>
                    <a:pt x="14" y="16"/>
                    <a:pt x="12" y="18"/>
                  </a:cubicBezTo>
                  <a:cubicBezTo>
                    <a:pt x="10" y="20"/>
                    <a:pt x="9" y="22"/>
                    <a:pt x="9" y="25"/>
                  </a:cubicBezTo>
                  <a:cubicBezTo>
                    <a:pt x="8" y="29"/>
                    <a:pt x="8" y="32"/>
                    <a:pt x="9" y="36"/>
                  </a:cubicBezTo>
                  <a:cubicBezTo>
                    <a:pt x="10" y="39"/>
                    <a:pt x="11" y="42"/>
                    <a:pt x="13" y="44"/>
                  </a:cubicBezTo>
                  <a:cubicBezTo>
                    <a:pt x="14" y="47"/>
                    <a:pt x="16" y="48"/>
                    <a:pt x="18" y="49"/>
                  </a:cubicBezTo>
                  <a:cubicBezTo>
                    <a:pt x="20" y="50"/>
                    <a:pt x="22" y="50"/>
                    <a:pt x="24" y="49"/>
                  </a:cubicBezTo>
                  <a:cubicBezTo>
                    <a:pt x="26" y="49"/>
                    <a:pt x="28" y="48"/>
                    <a:pt x="29" y="46"/>
                  </a:cubicBezTo>
                  <a:cubicBezTo>
                    <a:pt x="30" y="45"/>
                    <a:pt x="31" y="42"/>
                    <a:pt x="31" y="39"/>
                  </a:cubicBezTo>
                  <a:cubicBezTo>
                    <a:pt x="32" y="37"/>
                    <a:pt x="32" y="33"/>
                    <a:pt x="32" y="27"/>
                  </a:cubicBezTo>
                  <a:cubicBezTo>
                    <a:pt x="32" y="21"/>
                    <a:pt x="32" y="16"/>
                    <a:pt x="33" y="14"/>
                  </a:cubicBezTo>
                  <a:cubicBezTo>
                    <a:pt x="33" y="10"/>
                    <a:pt x="35" y="7"/>
                    <a:pt x="37" y="5"/>
                  </a:cubicBezTo>
                  <a:cubicBezTo>
                    <a:pt x="39" y="3"/>
                    <a:pt x="41" y="2"/>
                    <a:pt x="44" y="1"/>
                  </a:cubicBezTo>
                  <a:cubicBezTo>
                    <a:pt x="48" y="0"/>
                    <a:pt x="51" y="0"/>
                    <a:pt x="54" y="1"/>
                  </a:cubicBezTo>
                  <a:cubicBezTo>
                    <a:pt x="58" y="2"/>
                    <a:pt x="60" y="5"/>
                    <a:pt x="63" y="8"/>
                  </a:cubicBezTo>
                  <a:cubicBezTo>
                    <a:pt x="65" y="11"/>
                    <a:pt x="67" y="15"/>
                    <a:pt x="68" y="19"/>
                  </a:cubicBezTo>
                  <a:cubicBezTo>
                    <a:pt x="69" y="24"/>
                    <a:pt x="70" y="28"/>
                    <a:pt x="69" y="32"/>
                  </a:cubicBezTo>
                  <a:cubicBezTo>
                    <a:pt x="68" y="37"/>
                    <a:pt x="67" y="40"/>
                    <a:pt x="64" y="43"/>
                  </a:cubicBezTo>
                  <a:cubicBezTo>
                    <a:pt x="62" y="45"/>
                    <a:pt x="58" y="47"/>
                    <a:pt x="55" y="48"/>
                  </a:cubicBezTo>
                  <a:cubicBezTo>
                    <a:pt x="52" y="40"/>
                    <a:pt x="52" y="40"/>
                    <a:pt x="52" y="40"/>
                  </a:cubicBezTo>
                  <a:cubicBezTo>
                    <a:pt x="56" y="39"/>
                    <a:pt x="59" y="37"/>
                    <a:pt x="60" y="34"/>
                  </a:cubicBezTo>
                  <a:cubicBezTo>
                    <a:pt x="62" y="30"/>
                    <a:pt x="62" y="26"/>
                    <a:pt x="61" y="21"/>
                  </a:cubicBezTo>
                  <a:cubicBezTo>
                    <a:pt x="59" y="16"/>
                    <a:pt x="57" y="13"/>
                    <a:pt x="55" y="11"/>
                  </a:cubicBezTo>
                  <a:cubicBezTo>
                    <a:pt x="52" y="9"/>
                    <a:pt x="50" y="8"/>
                    <a:pt x="47" y="9"/>
                  </a:cubicBezTo>
                  <a:cubicBezTo>
                    <a:pt x="45" y="10"/>
                    <a:pt x="43" y="11"/>
                    <a:pt x="42" y="13"/>
                  </a:cubicBezTo>
                  <a:cubicBezTo>
                    <a:pt x="41" y="15"/>
                    <a:pt x="40" y="20"/>
                    <a:pt x="41" y="27"/>
                  </a:cubicBezTo>
                  <a:cubicBezTo>
                    <a:pt x="41" y="34"/>
                    <a:pt x="41" y="40"/>
                    <a:pt x="40" y="42"/>
                  </a:cubicBezTo>
                  <a:cubicBezTo>
                    <a:pt x="39" y="47"/>
                    <a:pt x="38" y="50"/>
                    <a:pt x="35" y="52"/>
                  </a:cubicBezTo>
                  <a:cubicBezTo>
                    <a:pt x="33" y="55"/>
                    <a:pt x="30" y="57"/>
                    <a:pt x="27" y="57"/>
                  </a:cubicBezTo>
                  <a:cubicBezTo>
                    <a:pt x="23" y="58"/>
                    <a:pt x="20" y="58"/>
                    <a:pt x="16" y="57"/>
                  </a:cubicBezTo>
                  <a:cubicBezTo>
                    <a:pt x="13" y="56"/>
                    <a:pt x="10" y="53"/>
                    <a:pt x="7" y="50"/>
                  </a:cubicBezTo>
                  <a:cubicBezTo>
                    <a:pt x="5" y="47"/>
                    <a:pt x="3" y="43"/>
                    <a:pt x="1" y="38"/>
                  </a:cubicBezTo>
                  <a:cubicBezTo>
                    <a:pt x="0" y="32"/>
                    <a:pt x="0" y="27"/>
                    <a:pt x="0" y="23"/>
                  </a:cubicBezTo>
                  <a:cubicBezTo>
                    <a:pt x="1" y="18"/>
                    <a:pt x="3" y="15"/>
                    <a:pt x="6" y="12"/>
                  </a:cubicBezTo>
                  <a:cubicBezTo>
                    <a:pt x="9" y="8"/>
                    <a:pt x="12" y="6"/>
                    <a:pt x="17" y="5"/>
                  </a:cubicBezTo>
                  <a:close/>
                </a:path>
              </a:pathLst>
            </a:custGeom>
            <a:solidFill>
              <a:srgbClr val="14378B"/>
            </a:solidFill>
            <a:ln>
              <a:noFill/>
            </a:ln>
          </p:spPr>
          <p:txBody>
            <a:bodyPr anchor="ctr"/>
            <a:p>
              <a:pPr algn="ctr"/>
            </a:p>
          </p:txBody>
        </p:sp>
        <p:sp>
          <p:nvSpPr>
            <p:cNvPr id="81" name="íšļïḓè"/>
            <p:cNvSpPr/>
            <p:nvPr>
              <p:custDataLst>
                <p:tags r:id="rId52"/>
              </p:custDataLst>
            </p:nvPr>
          </p:nvSpPr>
          <p:spPr bwMode="auto">
            <a:xfrm>
              <a:off x="6732919" y="1387061"/>
              <a:ext cx="94262" cy="25225"/>
            </a:xfrm>
            <a:custGeom>
              <a:avLst/>
              <a:gdLst>
                <a:gd name="T0" fmla="*/ 0 w 71"/>
                <a:gd name="T1" fmla="*/ 9 h 19"/>
                <a:gd name="T2" fmla="*/ 69 w 71"/>
                <a:gd name="T3" fmla="*/ 0 h 19"/>
                <a:gd name="T4" fmla="*/ 71 w 71"/>
                <a:gd name="T5" fmla="*/ 9 h 19"/>
                <a:gd name="T6" fmla="*/ 1 w 71"/>
                <a:gd name="T7" fmla="*/ 19 h 19"/>
                <a:gd name="T8" fmla="*/ 0 w 71"/>
                <a:gd name="T9" fmla="*/ 9 h 19"/>
              </a:gdLst>
              <a:ahLst/>
              <a:cxnLst>
                <a:cxn ang="0">
                  <a:pos x="T0" y="T1"/>
                </a:cxn>
                <a:cxn ang="0">
                  <a:pos x="T2" y="T3"/>
                </a:cxn>
                <a:cxn ang="0">
                  <a:pos x="T4" y="T5"/>
                </a:cxn>
                <a:cxn ang="0">
                  <a:pos x="T6" y="T7"/>
                </a:cxn>
                <a:cxn ang="0">
                  <a:pos x="T8" y="T9"/>
                </a:cxn>
              </a:cxnLst>
              <a:rect l="0" t="0" r="r" b="b"/>
              <a:pathLst>
                <a:path w="71" h="19">
                  <a:moveTo>
                    <a:pt x="0" y="9"/>
                  </a:moveTo>
                  <a:lnTo>
                    <a:pt x="69" y="0"/>
                  </a:lnTo>
                  <a:lnTo>
                    <a:pt x="71" y="9"/>
                  </a:lnTo>
                  <a:lnTo>
                    <a:pt x="1" y="19"/>
                  </a:lnTo>
                  <a:lnTo>
                    <a:pt x="0" y="9"/>
                  </a:lnTo>
                  <a:close/>
                </a:path>
              </a:pathLst>
            </a:custGeom>
            <a:solidFill>
              <a:srgbClr val="14378B"/>
            </a:solidFill>
            <a:ln>
              <a:noFill/>
            </a:ln>
          </p:spPr>
          <p:txBody>
            <a:bodyPr anchor="ctr"/>
            <a:p>
              <a:pPr algn="ctr"/>
            </a:p>
          </p:txBody>
        </p:sp>
        <p:sp>
          <p:nvSpPr>
            <p:cNvPr id="82" name="îṥļíḋê"/>
            <p:cNvSpPr/>
            <p:nvPr>
              <p:custDataLst>
                <p:tags r:id="rId53"/>
              </p:custDataLst>
            </p:nvPr>
          </p:nvSpPr>
          <p:spPr bwMode="auto">
            <a:xfrm>
              <a:off x="6736901" y="1430872"/>
              <a:ext cx="94262" cy="74347"/>
            </a:xfrm>
            <a:custGeom>
              <a:avLst/>
              <a:gdLst>
                <a:gd name="T0" fmla="*/ 0 w 71"/>
                <a:gd name="T1" fmla="*/ 26 h 56"/>
                <a:gd name="T2" fmla="*/ 62 w 71"/>
                <a:gd name="T3" fmla="*/ 24 h 56"/>
                <a:gd name="T4" fmla="*/ 61 w 71"/>
                <a:gd name="T5" fmla="*/ 1 h 56"/>
                <a:gd name="T6" fmla="*/ 69 w 71"/>
                <a:gd name="T7" fmla="*/ 0 h 56"/>
                <a:gd name="T8" fmla="*/ 71 w 71"/>
                <a:gd name="T9" fmla="*/ 55 h 56"/>
                <a:gd name="T10" fmla="*/ 63 w 71"/>
                <a:gd name="T11" fmla="*/ 56 h 56"/>
                <a:gd name="T12" fmla="*/ 62 w 71"/>
                <a:gd name="T13" fmla="*/ 32 h 56"/>
                <a:gd name="T14" fmla="*/ 0 w 71"/>
                <a:gd name="T15" fmla="*/ 35 h 56"/>
                <a:gd name="T16" fmla="*/ 0 w 71"/>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6">
                  <a:moveTo>
                    <a:pt x="0" y="26"/>
                  </a:moveTo>
                  <a:lnTo>
                    <a:pt x="62" y="24"/>
                  </a:lnTo>
                  <a:lnTo>
                    <a:pt x="61" y="1"/>
                  </a:lnTo>
                  <a:lnTo>
                    <a:pt x="69" y="0"/>
                  </a:lnTo>
                  <a:lnTo>
                    <a:pt x="71" y="55"/>
                  </a:lnTo>
                  <a:lnTo>
                    <a:pt x="63" y="56"/>
                  </a:lnTo>
                  <a:lnTo>
                    <a:pt x="62" y="32"/>
                  </a:lnTo>
                  <a:lnTo>
                    <a:pt x="0" y="35"/>
                  </a:lnTo>
                  <a:lnTo>
                    <a:pt x="0" y="26"/>
                  </a:lnTo>
                  <a:close/>
                </a:path>
              </a:pathLst>
            </a:custGeom>
            <a:solidFill>
              <a:srgbClr val="14378B"/>
            </a:solidFill>
            <a:ln>
              <a:noFill/>
            </a:ln>
          </p:spPr>
          <p:txBody>
            <a:bodyPr anchor="ctr"/>
            <a:p>
              <a:pPr algn="ctr"/>
            </a:p>
          </p:txBody>
        </p:sp>
        <p:sp>
          <p:nvSpPr>
            <p:cNvPr id="83" name="ïŝ1îḑe"/>
            <p:cNvSpPr/>
            <p:nvPr>
              <p:custDataLst>
                <p:tags r:id="rId54"/>
              </p:custDataLst>
            </p:nvPr>
          </p:nvSpPr>
          <p:spPr bwMode="auto">
            <a:xfrm>
              <a:off x="6728935" y="1530445"/>
              <a:ext cx="98244" cy="83641"/>
            </a:xfrm>
            <a:custGeom>
              <a:avLst/>
              <a:gdLst>
                <a:gd name="T0" fmla="*/ 2 w 71"/>
                <a:gd name="T1" fmla="*/ 17 h 60"/>
                <a:gd name="T2" fmla="*/ 30 w 71"/>
                <a:gd name="T3" fmla="*/ 20 h 60"/>
                <a:gd name="T4" fmla="*/ 71 w 71"/>
                <a:gd name="T5" fmla="*/ 0 h 60"/>
                <a:gd name="T6" fmla="*/ 70 w 71"/>
                <a:gd name="T7" fmla="*/ 10 h 60"/>
                <a:gd name="T8" fmla="*/ 48 w 71"/>
                <a:gd name="T9" fmla="*/ 21 h 60"/>
                <a:gd name="T10" fmla="*/ 36 w 71"/>
                <a:gd name="T11" fmla="*/ 26 h 60"/>
                <a:gd name="T12" fmla="*/ 47 w 71"/>
                <a:gd name="T13" fmla="*/ 35 h 60"/>
                <a:gd name="T14" fmla="*/ 65 w 71"/>
                <a:gd name="T15" fmla="*/ 50 h 60"/>
                <a:gd name="T16" fmla="*/ 64 w 71"/>
                <a:gd name="T17" fmla="*/ 60 h 60"/>
                <a:gd name="T18" fmla="*/ 29 w 71"/>
                <a:gd name="T19" fmla="*/ 29 h 60"/>
                <a:gd name="T20" fmla="*/ 0 w 71"/>
                <a:gd name="T21" fmla="*/ 26 h 60"/>
                <a:gd name="T22" fmla="*/ 2 w 71"/>
                <a:gd name="T23"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0">
                  <a:moveTo>
                    <a:pt x="2" y="17"/>
                  </a:moveTo>
                  <a:cubicBezTo>
                    <a:pt x="30" y="20"/>
                    <a:pt x="30" y="20"/>
                    <a:pt x="30" y="20"/>
                  </a:cubicBezTo>
                  <a:cubicBezTo>
                    <a:pt x="71" y="0"/>
                    <a:pt x="71" y="0"/>
                    <a:pt x="71" y="0"/>
                  </a:cubicBezTo>
                  <a:cubicBezTo>
                    <a:pt x="70" y="10"/>
                    <a:pt x="70" y="10"/>
                    <a:pt x="70" y="10"/>
                  </a:cubicBezTo>
                  <a:cubicBezTo>
                    <a:pt x="48" y="21"/>
                    <a:pt x="48" y="21"/>
                    <a:pt x="48" y="21"/>
                  </a:cubicBezTo>
                  <a:cubicBezTo>
                    <a:pt x="44" y="23"/>
                    <a:pt x="40" y="25"/>
                    <a:pt x="36" y="26"/>
                  </a:cubicBezTo>
                  <a:cubicBezTo>
                    <a:pt x="39" y="29"/>
                    <a:pt x="43" y="32"/>
                    <a:pt x="47" y="35"/>
                  </a:cubicBezTo>
                  <a:cubicBezTo>
                    <a:pt x="65" y="50"/>
                    <a:pt x="65" y="50"/>
                    <a:pt x="65" y="50"/>
                  </a:cubicBezTo>
                  <a:cubicBezTo>
                    <a:pt x="64" y="60"/>
                    <a:pt x="64" y="60"/>
                    <a:pt x="64" y="60"/>
                  </a:cubicBezTo>
                  <a:cubicBezTo>
                    <a:pt x="29" y="29"/>
                    <a:pt x="29" y="29"/>
                    <a:pt x="29" y="29"/>
                  </a:cubicBezTo>
                  <a:cubicBezTo>
                    <a:pt x="0" y="26"/>
                    <a:pt x="0" y="26"/>
                    <a:pt x="0" y="26"/>
                  </a:cubicBezTo>
                  <a:lnTo>
                    <a:pt x="2" y="17"/>
                  </a:lnTo>
                  <a:close/>
                </a:path>
              </a:pathLst>
            </a:custGeom>
            <a:solidFill>
              <a:srgbClr val="14378B"/>
            </a:solidFill>
            <a:ln>
              <a:noFill/>
            </a:ln>
          </p:spPr>
          <p:txBody>
            <a:bodyPr anchor="ctr"/>
            <a:p>
              <a:pPr algn="ctr"/>
            </a:p>
          </p:txBody>
        </p:sp>
        <p:sp>
          <p:nvSpPr>
            <p:cNvPr id="84" name="îṧlídê"/>
            <p:cNvSpPr/>
            <p:nvPr>
              <p:custDataLst>
                <p:tags r:id="rId55"/>
              </p:custDataLst>
            </p:nvPr>
          </p:nvSpPr>
          <p:spPr bwMode="auto">
            <a:xfrm>
              <a:off x="6576260" y="1838451"/>
              <a:ext cx="124795" cy="118158"/>
            </a:xfrm>
            <a:custGeom>
              <a:avLst/>
              <a:gdLst>
                <a:gd name="T0" fmla="*/ 89 w 89"/>
                <a:gd name="T1" fmla="*/ 69 h 84"/>
                <a:gd name="T2" fmla="*/ 81 w 89"/>
                <a:gd name="T3" fmla="*/ 68 h 84"/>
                <a:gd name="T4" fmla="*/ 77 w 89"/>
                <a:gd name="T5" fmla="*/ 65 h 84"/>
                <a:gd name="T6" fmla="*/ 12 w 89"/>
                <a:gd name="T7" fmla="*/ 12 h 84"/>
                <a:gd name="T8" fmla="*/ 8 w 89"/>
                <a:gd name="T9" fmla="*/ 4 h 84"/>
                <a:gd name="T10" fmla="*/ 2 w 89"/>
                <a:gd name="T11" fmla="*/ 9 h 84"/>
                <a:gd name="T12" fmla="*/ 0 w 89"/>
                <a:gd name="T13" fmla="*/ 14 h 84"/>
                <a:gd name="T14" fmla="*/ 8 w 89"/>
                <a:gd name="T15" fmla="*/ 16 h 84"/>
                <a:gd name="T16" fmla="*/ 73 w 89"/>
                <a:gd name="T17" fmla="*/ 71 h 84"/>
                <a:gd name="T18" fmla="*/ 78 w 89"/>
                <a:gd name="T19" fmla="*/ 80 h 84"/>
                <a:gd name="T20" fmla="*/ 89 w 89"/>
                <a:gd name="T21"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4">
                  <a:moveTo>
                    <a:pt x="89" y="69"/>
                  </a:moveTo>
                  <a:cubicBezTo>
                    <a:pt x="89" y="69"/>
                    <a:pt x="86" y="71"/>
                    <a:pt x="81" y="68"/>
                  </a:cubicBezTo>
                  <a:cubicBezTo>
                    <a:pt x="80" y="68"/>
                    <a:pt x="78" y="67"/>
                    <a:pt x="77" y="65"/>
                  </a:cubicBezTo>
                  <a:cubicBezTo>
                    <a:pt x="63" y="54"/>
                    <a:pt x="12" y="12"/>
                    <a:pt x="12" y="12"/>
                  </a:cubicBezTo>
                  <a:cubicBezTo>
                    <a:pt x="12" y="12"/>
                    <a:pt x="6" y="7"/>
                    <a:pt x="8" y="4"/>
                  </a:cubicBezTo>
                  <a:cubicBezTo>
                    <a:pt x="10" y="0"/>
                    <a:pt x="2" y="9"/>
                    <a:pt x="2" y="9"/>
                  </a:cubicBezTo>
                  <a:cubicBezTo>
                    <a:pt x="0" y="14"/>
                    <a:pt x="0" y="14"/>
                    <a:pt x="0" y="14"/>
                  </a:cubicBezTo>
                  <a:cubicBezTo>
                    <a:pt x="0" y="14"/>
                    <a:pt x="3" y="12"/>
                    <a:pt x="8" y="16"/>
                  </a:cubicBezTo>
                  <a:cubicBezTo>
                    <a:pt x="13" y="21"/>
                    <a:pt x="73" y="71"/>
                    <a:pt x="73" y="71"/>
                  </a:cubicBezTo>
                  <a:cubicBezTo>
                    <a:pt x="74" y="72"/>
                    <a:pt x="78" y="77"/>
                    <a:pt x="78" y="80"/>
                  </a:cubicBezTo>
                  <a:cubicBezTo>
                    <a:pt x="78" y="84"/>
                    <a:pt x="89" y="69"/>
                    <a:pt x="89" y="69"/>
                  </a:cubicBezTo>
                  <a:close/>
                </a:path>
              </a:pathLst>
            </a:custGeom>
            <a:solidFill>
              <a:srgbClr val="14378B"/>
            </a:solidFill>
            <a:ln>
              <a:noFill/>
            </a:ln>
          </p:spPr>
          <p:txBody>
            <a:bodyPr anchor="ctr"/>
            <a:p>
              <a:pPr algn="ctr"/>
            </a:p>
          </p:txBody>
        </p:sp>
        <p:sp>
          <p:nvSpPr>
            <p:cNvPr id="85" name="íšḻiďè"/>
            <p:cNvSpPr/>
            <p:nvPr>
              <p:custDataLst>
                <p:tags r:id="rId56"/>
              </p:custDataLst>
            </p:nvPr>
          </p:nvSpPr>
          <p:spPr bwMode="auto">
            <a:xfrm>
              <a:off x="5495580" y="1843761"/>
              <a:ext cx="127450" cy="111519"/>
            </a:xfrm>
            <a:custGeom>
              <a:avLst/>
              <a:gdLst>
                <a:gd name="T0" fmla="*/ 0 w 92"/>
                <a:gd name="T1" fmla="*/ 65 h 80"/>
                <a:gd name="T2" fmla="*/ 9 w 92"/>
                <a:gd name="T3" fmla="*/ 64 h 80"/>
                <a:gd name="T4" fmla="*/ 79 w 92"/>
                <a:gd name="T5" fmla="*/ 11 h 80"/>
                <a:gd name="T6" fmla="*/ 83 w 92"/>
                <a:gd name="T7" fmla="*/ 3 h 80"/>
                <a:gd name="T8" fmla="*/ 89 w 92"/>
                <a:gd name="T9" fmla="*/ 9 h 80"/>
                <a:gd name="T10" fmla="*/ 92 w 92"/>
                <a:gd name="T11" fmla="*/ 14 h 80"/>
                <a:gd name="T12" fmla="*/ 83 w 92"/>
                <a:gd name="T13" fmla="*/ 16 h 80"/>
                <a:gd name="T14" fmla="*/ 16 w 92"/>
                <a:gd name="T15" fmla="*/ 69 h 80"/>
                <a:gd name="T16" fmla="*/ 11 w 92"/>
                <a:gd name="T17" fmla="*/ 77 h 80"/>
                <a:gd name="T18" fmla="*/ 0 w 92"/>
                <a:gd name="T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80">
                  <a:moveTo>
                    <a:pt x="0" y="65"/>
                  </a:moveTo>
                  <a:cubicBezTo>
                    <a:pt x="0" y="65"/>
                    <a:pt x="4" y="68"/>
                    <a:pt x="9" y="64"/>
                  </a:cubicBezTo>
                  <a:cubicBezTo>
                    <a:pt x="14" y="61"/>
                    <a:pt x="79" y="11"/>
                    <a:pt x="79" y="11"/>
                  </a:cubicBezTo>
                  <a:cubicBezTo>
                    <a:pt x="79" y="11"/>
                    <a:pt x="85" y="7"/>
                    <a:pt x="83" y="3"/>
                  </a:cubicBezTo>
                  <a:cubicBezTo>
                    <a:pt x="82" y="0"/>
                    <a:pt x="89" y="9"/>
                    <a:pt x="89" y="9"/>
                  </a:cubicBezTo>
                  <a:cubicBezTo>
                    <a:pt x="92" y="14"/>
                    <a:pt x="92" y="14"/>
                    <a:pt x="92" y="14"/>
                  </a:cubicBezTo>
                  <a:cubicBezTo>
                    <a:pt x="92" y="14"/>
                    <a:pt x="88" y="12"/>
                    <a:pt x="83" y="16"/>
                  </a:cubicBezTo>
                  <a:cubicBezTo>
                    <a:pt x="78" y="20"/>
                    <a:pt x="16" y="69"/>
                    <a:pt x="16" y="69"/>
                  </a:cubicBezTo>
                  <a:cubicBezTo>
                    <a:pt x="16" y="69"/>
                    <a:pt x="11" y="73"/>
                    <a:pt x="11" y="77"/>
                  </a:cubicBezTo>
                  <a:cubicBezTo>
                    <a:pt x="10" y="80"/>
                    <a:pt x="0" y="65"/>
                    <a:pt x="0" y="65"/>
                  </a:cubicBezTo>
                  <a:close/>
                </a:path>
              </a:pathLst>
            </a:custGeom>
            <a:solidFill>
              <a:srgbClr val="14378B"/>
            </a:solidFill>
            <a:ln>
              <a:noFill/>
            </a:ln>
          </p:spPr>
          <p:txBody>
            <a:bodyPr anchor="ctr"/>
            <a:p>
              <a:pPr algn="ct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57" name="标题 1"/>
          <p:cNvSpPr>
            <a:spLocks noGrp="1"/>
          </p:cNvSpPr>
          <p:nvPr>
            <p:ph type="title"/>
          </p:nvPr>
        </p:nvSpPr>
        <p:spPr/>
        <p:txBody>
          <a:bodyPr/>
          <a:lstStyle/>
          <a:p>
            <a:r>
              <a:rPr lang="zh-CN" altLang="en-US"/>
              <a:t>单击此处编辑母版标题样式</a:t>
            </a:r>
            <a:endParaRPr lang="zh-CN" altLang="en-US"/>
          </a:p>
        </p:txBody>
      </p:sp>
      <p:sp>
        <p:nvSpPr>
          <p:cNvPr id="1048758"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59"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60" name="日期占位符 4"/>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61" name="页脚占位符 5"/>
          <p:cNvSpPr>
            <a:spLocks noGrp="1"/>
          </p:cNvSpPr>
          <p:nvPr>
            <p:ph type="ftr" sz="quarter" idx="11"/>
          </p:nvPr>
        </p:nvSpPr>
        <p:spPr/>
        <p:txBody>
          <a:bodyPr/>
          <a:lstStyle/>
          <a:p>
            <a:endParaRPr lang="zh-CN" altLang="en-US"/>
          </a:p>
        </p:txBody>
      </p:sp>
      <p:sp>
        <p:nvSpPr>
          <p:cNvPr id="1048762" name="灯片编号占位符 6"/>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63"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48764"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65"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66"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67"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68" name="日期占位符 6"/>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69" name="页脚占位符 7"/>
          <p:cNvSpPr>
            <a:spLocks noGrp="1"/>
          </p:cNvSpPr>
          <p:nvPr>
            <p:ph type="ftr" sz="quarter" idx="11"/>
          </p:nvPr>
        </p:nvSpPr>
        <p:spPr/>
        <p:txBody>
          <a:bodyPr/>
          <a:lstStyle/>
          <a:p>
            <a:endParaRPr lang="zh-CN" altLang="en-US"/>
          </a:p>
        </p:txBody>
      </p:sp>
      <p:sp>
        <p:nvSpPr>
          <p:cNvPr id="1048770" name="灯片编号占位符 8"/>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32" name="标题 1"/>
          <p:cNvSpPr>
            <a:spLocks noGrp="1"/>
          </p:cNvSpPr>
          <p:nvPr>
            <p:ph type="title"/>
          </p:nvPr>
        </p:nvSpPr>
        <p:spPr/>
        <p:txBody>
          <a:bodyPr/>
          <a:lstStyle/>
          <a:p>
            <a:r>
              <a:rPr lang="zh-CN" altLang="en-US"/>
              <a:t>单击此处编辑母版标题样式</a:t>
            </a:r>
            <a:endParaRPr lang="zh-CN" altLang="en-US"/>
          </a:p>
        </p:txBody>
      </p:sp>
      <p:sp>
        <p:nvSpPr>
          <p:cNvPr id="1048733" name="日期占位符 2"/>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34" name="页脚占位符 3"/>
          <p:cNvSpPr>
            <a:spLocks noGrp="1"/>
          </p:cNvSpPr>
          <p:nvPr>
            <p:ph type="ftr" sz="quarter" idx="11"/>
          </p:nvPr>
        </p:nvSpPr>
        <p:spPr/>
        <p:txBody>
          <a:bodyPr/>
          <a:lstStyle/>
          <a:p>
            <a:endParaRPr lang="zh-CN" altLang="en-US"/>
          </a:p>
        </p:txBody>
      </p:sp>
      <p:sp>
        <p:nvSpPr>
          <p:cNvPr id="1048735" name="灯片编号占位符 4"/>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日期占位符 1"/>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582" name="页脚占位符 2"/>
          <p:cNvSpPr>
            <a:spLocks noGrp="1"/>
          </p:cNvSpPr>
          <p:nvPr>
            <p:ph type="ftr" sz="quarter" idx="11"/>
          </p:nvPr>
        </p:nvSpPr>
        <p:spPr/>
        <p:txBody>
          <a:bodyPr/>
          <a:lstStyle/>
          <a:p>
            <a:endParaRPr lang="zh-CN" altLang="en-US"/>
          </a:p>
        </p:txBody>
      </p:sp>
      <p:sp>
        <p:nvSpPr>
          <p:cNvPr id="1048583" name="灯片编号占位符 3"/>
          <p:cNvSpPr>
            <a:spLocks noGrp="1"/>
          </p:cNvSpPr>
          <p:nvPr>
            <p:ph type="sldNum" sz="quarter" idx="12"/>
          </p:nvPr>
        </p:nvSpPr>
        <p:spPr/>
        <p:txBody>
          <a:bodyPr/>
          <a:lstStyle/>
          <a:p>
            <a:fld id="{E32AC638-2FBF-40EF-915F-9142CD5888E1}" type="slidenum">
              <a:rPr lang="zh-CN" altLang="en-US" smtClean="0"/>
            </a:fld>
            <a:endParaRPr lang="zh-CN" altLang="en-US"/>
          </a:p>
        </p:txBody>
      </p:sp>
      <p:pic>
        <p:nvPicPr>
          <p:cNvPr id="2" name="图片 1"/>
          <p:cNvPicPr>
            <a:picLocks noChangeAspect="1"/>
          </p:cNvPicPr>
          <p:nvPr userDrawn="1">
            <p:custDataLst>
              <p:tags r:id="rId2"/>
            </p:custDataLst>
          </p:nvPr>
        </p:nvPicPr>
        <p:blipFill>
          <a:blip r:embed="rId3"/>
          <a:stretch>
            <a:fillRect/>
          </a:stretch>
        </p:blipFill>
        <p:spPr>
          <a:xfrm>
            <a:off x="10078085" y="338455"/>
            <a:ext cx="1825625" cy="57404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7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77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7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774" name="日期占位符 4"/>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75" name="页脚占位符 5"/>
          <p:cNvSpPr>
            <a:spLocks noGrp="1"/>
          </p:cNvSpPr>
          <p:nvPr>
            <p:ph type="ftr" sz="quarter" idx="11"/>
          </p:nvPr>
        </p:nvSpPr>
        <p:spPr/>
        <p:txBody>
          <a:bodyPr/>
          <a:lstStyle/>
          <a:p>
            <a:endParaRPr lang="zh-CN" altLang="en-US"/>
          </a:p>
        </p:txBody>
      </p:sp>
      <p:sp>
        <p:nvSpPr>
          <p:cNvPr id="1048776" name="灯片编号占位符 6"/>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4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742"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4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744" name="日期占位符 4"/>
          <p:cNvSpPr>
            <a:spLocks noGrp="1"/>
          </p:cNvSpPr>
          <p:nvPr>
            <p:ph type="dt" sz="half" idx="10"/>
          </p:nvPr>
        </p:nvSpPr>
        <p:spPr/>
        <p:txBody>
          <a:bodyPr/>
          <a:lstStyle/>
          <a:p>
            <a:fld id="{A2690578-D54B-4B49-9785-60A7621A6CB7}" type="datetimeFigureOut">
              <a:rPr lang="zh-CN" altLang="en-US" smtClean="0"/>
            </a:fld>
            <a:endParaRPr lang="zh-CN" altLang="en-US"/>
          </a:p>
        </p:txBody>
      </p:sp>
      <p:sp>
        <p:nvSpPr>
          <p:cNvPr id="1048745" name="页脚占位符 5"/>
          <p:cNvSpPr>
            <a:spLocks noGrp="1"/>
          </p:cNvSpPr>
          <p:nvPr>
            <p:ph type="ftr" sz="quarter" idx="11"/>
          </p:nvPr>
        </p:nvSpPr>
        <p:spPr/>
        <p:txBody>
          <a:bodyPr/>
          <a:lstStyle/>
          <a:p>
            <a:endParaRPr lang="zh-CN" altLang="en-US"/>
          </a:p>
        </p:txBody>
      </p:sp>
      <p:sp>
        <p:nvSpPr>
          <p:cNvPr id="1048746" name="灯片编号占位符 6"/>
          <p:cNvSpPr>
            <a:spLocks noGrp="1"/>
          </p:cNvSpPr>
          <p:nvPr>
            <p:ph type="sldNum" sz="quarter" idx="12"/>
          </p:nvPr>
        </p:nvSpPr>
        <p:spPr/>
        <p:txBody>
          <a:bodyPr/>
          <a:lstStyle/>
          <a:p>
            <a:fld id="{E32AC638-2FBF-40EF-915F-9142CD5888E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90578-D54B-4B49-9785-60A7621A6CB7}"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AC638-2FBF-40EF-915F-9142CD5888E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jpe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7" Type="http://schemas.openxmlformats.org/officeDocument/2006/relationships/slideLayout" Target="../slideLayouts/slideLayout7.xml"/><Relationship Id="rId36" Type="http://schemas.openxmlformats.org/officeDocument/2006/relationships/tags" Target="../tags/tag93.xml"/><Relationship Id="rId35" Type="http://schemas.openxmlformats.org/officeDocument/2006/relationships/tags" Target="../tags/tag92.xml"/><Relationship Id="rId34" Type="http://schemas.openxmlformats.org/officeDocument/2006/relationships/tags" Target="../tags/tag91.xml"/><Relationship Id="rId33" Type="http://schemas.openxmlformats.org/officeDocument/2006/relationships/tags" Target="../tags/tag90.xml"/><Relationship Id="rId32" Type="http://schemas.openxmlformats.org/officeDocument/2006/relationships/tags" Target="../tags/tag89.xml"/><Relationship Id="rId31" Type="http://schemas.openxmlformats.org/officeDocument/2006/relationships/tags" Target="../tags/tag88.xml"/><Relationship Id="rId30" Type="http://schemas.openxmlformats.org/officeDocument/2006/relationships/tags" Target="../tags/tag87.xml"/><Relationship Id="rId3" Type="http://schemas.openxmlformats.org/officeDocument/2006/relationships/tags" Target="../tags/tag60.xml"/><Relationship Id="rId29" Type="http://schemas.openxmlformats.org/officeDocument/2006/relationships/tags" Target="../tags/tag86.xml"/><Relationship Id="rId28" Type="http://schemas.openxmlformats.org/officeDocument/2006/relationships/tags" Target="../tags/tag85.xml"/><Relationship Id="rId27" Type="http://schemas.openxmlformats.org/officeDocument/2006/relationships/tags" Target="../tags/tag84.xml"/><Relationship Id="rId26" Type="http://schemas.openxmlformats.org/officeDocument/2006/relationships/tags" Target="../tags/tag83.xml"/><Relationship Id="rId25" Type="http://schemas.openxmlformats.org/officeDocument/2006/relationships/tags" Target="../tags/tag82.xml"/><Relationship Id="rId24" Type="http://schemas.openxmlformats.org/officeDocument/2006/relationships/tags" Target="../tags/tag81.xml"/><Relationship Id="rId23" Type="http://schemas.openxmlformats.org/officeDocument/2006/relationships/tags" Target="../tags/tag80.xml"/><Relationship Id="rId22" Type="http://schemas.openxmlformats.org/officeDocument/2006/relationships/tags" Target="../tags/tag79.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tags" Target="../tags/tag59.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jpe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jpe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1.xml"/><Relationship Id="rId2" Type="http://schemas.openxmlformats.org/officeDocument/2006/relationships/image" Target="../media/image5.jpeg"/><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4.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7" Type="http://schemas.openxmlformats.org/officeDocument/2006/relationships/slideLayout" Target="../slideLayouts/slideLayout7.xml"/><Relationship Id="rId36" Type="http://schemas.openxmlformats.org/officeDocument/2006/relationships/tags" Target="../tags/tag129.xml"/><Relationship Id="rId35" Type="http://schemas.openxmlformats.org/officeDocument/2006/relationships/tags" Target="../tags/tag128.xml"/><Relationship Id="rId34" Type="http://schemas.openxmlformats.org/officeDocument/2006/relationships/tags" Target="../tags/tag127.xml"/><Relationship Id="rId33" Type="http://schemas.openxmlformats.org/officeDocument/2006/relationships/tags" Target="../tags/tag126.xml"/><Relationship Id="rId32" Type="http://schemas.openxmlformats.org/officeDocument/2006/relationships/tags" Target="../tags/tag125.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4.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jpe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8-02-22 161823"/>
          <p:cNvPicPr>
            <a:picLocks noChangeAspect="1"/>
          </p:cNvPicPr>
          <p:nvPr/>
        </p:nvPicPr>
        <p:blipFill>
          <a:blip r:embed="rId1">
            <a:lum bright="-12000"/>
          </a:blip>
          <a:stretch>
            <a:fillRect/>
          </a:stretch>
        </p:blipFill>
        <p:spPr>
          <a:xfrm>
            <a:off x="10160" y="12700"/>
            <a:ext cx="12172315" cy="6858000"/>
          </a:xfrm>
          <a:prstGeom prst="rect">
            <a:avLst/>
          </a:prstGeom>
        </p:spPr>
      </p:pic>
      <p:sp>
        <p:nvSpPr>
          <p:cNvPr id="1048584" name="矩形 2"/>
          <p:cNvSpPr/>
          <p:nvPr/>
        </p:nvSpPr>
        <p:spPr>
          <a:xfrm>
            <a:off x="167" y="12700"/>
            <a:ext cx="12181840" cy="6858000"/>
          </a:xfrm>
          <a:prstGeom prst="rect">
            <a:avLst/>
          </a:prstGeom>
          <a:gradFill flip="none" rotWithShape="1">
            <a:gsLst>
              <a:gs pos="0">
                <a:schemeClr val="bg1"/>
              </a:gs>
              <a:gs pos="100000">
                <a:schemeClr val="bg1">
                  <a:alpha val="4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585" name="矩形 3"/>
          <p:cNvSpPr/>
          <p:nvPr/>
        </p:nvSpPr>
        <p:spPr>
          <a:xfrm>
            <a:off x="10160" y="0"/>
            <a:ext cx="12181840" cy="6870700"/>
          </a:xfrm>
          <a:prstGeom prst="rect">
            <a:avLst/>
          </a:prstGeom>
          <a:gradFill flip="none" rotWithShape="1">
            <a:gsLst>
              <a:gs pos="0">
                <a:schemeClr val="accent5">
                  <a:lumMod val="5000"/>
                  <a:lumOff val="95000"/>
                  <a:alpha val="0"/>
                </a:schemeClr>
              </a:gs>
              <a:gs pos="75000">
                <a:schemeClr val="accent5">
                  <a:lumMod val="45000"/>
                  <a:lumOff val="55000"/>
                  <a:alpha val="75000"/>
                </a:schemeClr>
              </a:gs>
              <a:gs pos="100000">
                <a:schemeClr val="accent5">
                  <a:lumMod val="45000"/>
                  <a:lumOff val="5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586" name="文本框 5"/>
          <p:cNvSpPr txBox="1"/>
          <p:nvPr/>
        </p:nvSpPr>
        <p:spPr>
          <a:xfrm>
            <a:off x="376653" y="3535969"/>
            <a:ext cx="2159000" cy="275590"/>
          </a:xfrm>
          <a:prstGeom prst="rect">
            <a:avLst/>
          </a:prstGeom>
          <a:noFill/>
        </p:spPr>
        <p:txBody>
          <a:bodyPr wrap="none" rtlCol="0">
            <a:spAutoFit/>
          </a:bodyPr>
          <a:lstStyle/>
          <a:p>
            <a:pPr algn="l"/>
            <a:r>
              <a:rPr lang="zh-CN" altLang="en-US" sz="1200" spc="11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Central South University</a:t>
            </a:r>
            <a:endParaRPr lang="zh-CN" altLang="en-US" sz="1200" spc="11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6"/>
          <p:cNvGrpSpPr/>
          <p:nvPr/>
        </p:nvGrpSpPr>
        <p:grpSpPr>
          <a:xfrm>
            <a:off x="376864" y="1384649"/>
            <a:ext cx="7020560" cy="1938020"/>
            <a:chOff x="382579" y="1861947"/>
            <a:chExt cx="7020560" cy="1938020"/>
          </a:xfrm>
        </p:grpSpPr>
        <p:sp>
          <p:nvSpPr>
            <p:cNvPr id="1048587" name="文本框 7"/>
            <p:cNvSpPr txBox="1"/>
            <p:nvPr/>
          </p:nvSpPr>
          <p:spPr>
            <a:xfrm>
              <a:off x="382579" y="1861947"/>
              <a:ext cx="7020560" cy="1938020"/>
            </a:xfrm>
            <a:prstGeom prst="rect">
              <a:avLst/>
            </a:prstGeom>
            <a:noFill/>
          </p:spPr>
          <p:txBody>
            <a:bodyPr wrap="none" rtlCol="0">
              <a:spAutoFit/>
            </a:bodyPr>
            <a:lstStyle/>
            <a:p>
              <a:r>
                <a:rPr lang="zh-CN" sz="60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离散数学</a:t>
              </a:r>
              <a:r>
                <a:rPr lang="en-US" altLang="zh-CN" sz="60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-7</a:t>
              </a:r>
              <a:endParaRPr lang="en-US" altLang="zh-CN" sz="60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60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Catalan Numbers</a:t>
              </a:r>
              <a:endParaRPr lang="en-US" altLang="zh-CN" sz="60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145728" name="直接连接符 8"/>
            <p:cNvCxnSpPr/>
            <p:nvPr/>
          </p:nvCxnSpPr>
          <p:spPr>
            <a:xfrm>
              <a:off x="423675" y="3764693"/>
              <a:ext cx="6120000"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1048588" name="文本框 9"/>
          <p:cNvSpPr txBox="1"/>
          <p:nvPr/>
        </p:nvSpPr>
        <p:spPr>
          <a:xfrm>
            <a:off x="376653" y="4404647"/>
            <a:ext cx="2956334" cy="829945"/>
          </a:xfrm>
          <a:prstGeom prst="rect">
            <a:avLst/>
          </a:prstGeom>
          <a:noFill/>
        </p:spPr>
        <p:txBody>
          <a:bodyPr wrap="square" rtlCol="0">
            <a:spAutoFit/>
          </a:bodyPr>
          <a:lstStyle/>
          <a:p>
            <a:r>
              <a:rPr lang="zh-CN" altLang="en-US" sz="2400" b="1"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计科</a:t>
            </a:r>
            <a:r>
              <a:rPr lang="en-US" altLang="zh-CN" sz="2400" b="1"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T2301 </a:t>
            </a:r>
            <a:r>
              <a:rPr lang="zh-CN" altLang="en-US" sz="2400" b="1"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禚峻汐</a:t>
            </a:r>
            <a:endParaRPr lang="zh-CN" altLang="en-US" sz="2400" b="1"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400" b="1"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8208230211</a:t>
            </a:r>
            <a:endParaRPr lang="en-US" altLang="zh-CN" sz="2400" b="1"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descr="中南大学logo"/>
          <p:cNvPicPr>
            <a:picLocks noChangeAspect="1"/>
          </p:cNvPicPr>
          <p:nvPr/>
        </p:nvPicPr>
        <p:blipFill>
          <a:blip r:embed="rId2"/>
          <a:stretch>
            <a:fillRect/>
          </a:stretch>
        </p:blipFill>
        <p:spPr>
          <a:xfrm>
            <a:off x="9724390" y="270510"/>
            <a:ext cx="2030095" cy="6388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041650"/>
          </a:xfrm>
          <a:prstGeom prst="rect">
            <a:avLst/>
          </a:prstGeom>
          <a:noFill/>
        </p:spPr>
        <p:txBody>
          <a:bodyPr wrap="square">
            <a:noAutofit/>
          </a:bodyPr>
          <a:lstStyle/>
          <a:p>
            <a:pPr algn="just"/>
            <a:r>
              <a:rPr lang="zh-CN" altLang="en-US" sz="2400" dirty="0">
                <a:latin typeface="+mn-ea"/>
                <a:sym typeface="+mn-ea"/>
              </a:rPr>
              <a:t>找出长度为</a:t>
            </a:r>
            <a:r>
              <a:rPr lang="en-US" altLang="zh-CN" sz="2400" dirty="0">
                <a:latin typeface="+mn-ea"/>
                <a:sym typeface="+mn-ea"/>
              </a:rPr>
              <a:t> 2n=6 </a:t>
            </a:r>
            <a:r>
              <a:rPr lang="zh-CN" altLang="en-US" sz="2400" dirty="0">
                <a:latin typeface="+mn-ea"/>
                <a:sym typeface="+mn-ea"/>
              </a:rPr>
              <a:t>的合法括号序列</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因为</a:t>
            </a:r>
            <a:r>
              <a:rPr lang="en-US" altLang="zh-CN" sz="2400" dirty="0">
                <a:latin typeface="+mn-ea"/>
                <a:sym typeface="+mn-ea"/>
              </a:rPr>
              <a:t> n=3</a:t>
            </a:r>
            <a:r>
              <a:rPr lang="zh-CN" altLang="en-US" sz="2400" dirty="0">
                <a:latin typeface="+mn-ea"/>
                <a:sym typeface="+mn-ea"/>
              </a:rPr>
              <a:t>，根据定理</a:t>
            </a:r>
            <a:r>
              <a:rPr lang="en-US" altLang="zh-CN" sz="2400" dirty="0">
                <a:latin typeface="+mn-ea"/>
                <a:sym typeface="+mn-ea"/>
              </a:rPr>
              <a:t>2</a:t>
            </a:r>
            <a:r>
              <a:rPr lang="zh-CN" altLang="en-US" sz="2400" dirty="0">
                <a:latin typeface="+mn-ea"/>
                <a:sym typeface="+mn-ea"/>
              </a:rPr>
              <a:t>，正好有</a:t>
            </a:r>
            <a:r>
              <a:rPr lang="en-US" altLang="zh-CN" sz="2400" dirty="0">
                <a:latin typeface="+mn-ea"/>
                <a:sym typeface="+mn-ea"/>
              </a:rPr>
              <a:t> C3=5 </a:t>
            </a:r>
            <a:r>
              <a:rPr lang="zh-CN" altLang="en-US" sz="2400" dirty="0">
                <a:latin typeface="+mn-ea"/>
                <a:sym typeface="+mn-ea"/>
              </a:rPr>
              <a:t>个这样的序列。它们分别是：</a:t>
            </a:r>
            <a:endParaRPr lang="zh-CN" altLang="en-US" sz="2400" dirty="0">
              <a:latin typeface="+mn-ea"/>
              <a:sym typeface="+mn-ea"/>
            </a:endParaRPr>
          </a:p>
          <a:p>
            <a:pPr algn="just"/>
            <a:r>
              <a:rPr lang="en-US" altLang="zh-CN" sz="2400" dirty="0">
                <a:latin typeface="+mn-ea"/>
                <a:sym typeface="+mn-ea"/>
              </a:rPr>
              <a:t>( ) ( ) ( ) , ( ) ( ( ) ) , ( ( ) ) ( ) , ( ( ) ( ) ) , ( ( ( ) ) ).</a:t>
            </a:r>
            <a:endParaRPr lang="en-US" altLang="zh-CN" sz="2400" dirty="0">
              <a:latin typeface="+mn-ea"/>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定理</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28675" y="1547495"/>
            <a:ext cx="10387965" cy="3816350"/>
          </a:xfrm>
          <a:prstGeom prst="rect">
            <a:avLst/>
          </a:prstGeom>
          <a:noFill/>
        </p:spPr>
        <p:txBody>
          <a:bodyPr wrap="square">
            <a:noAutofit/>
          </a:bodyPr>
          <a:lstStyle/>
          <a:p>
            <a:pPr algn="just"/>
            <a:r>
              <a:rPr lang="zh-CN" altLang="en-US" sz="2400" b="1" dirty="0">
                <a:latin typeface="+mn-ea"/>
                <a:sym typeface="+mn-ea"/>
              </a:rPr>
              <a:t>定理</a:t>
            </a:r>
            <a:r>
              <a:rPr lang="en-US" altLang="zh-CN" sz="2400" b="1" dirty="0">
                <a:latin typeface="+mn-ea"/>
                <a:sym typeface="+mn-ea"/>
              </a:rPr>
              <a:t>2   </a:t>
            </a:r>
            <a:r>
              <a:rPr lang="zh-CN" altLang="en-US" sz="2400" b="1" dirty="0">
                <a:latin typeface="+mn-ea"/>
                <a:sym typeface="+mn-ea"/>
              </a:rPr>
              <a:t>长度为</a:t>
            </a:r>
            <a:r>
              <a:rPr lang="en-US" altLang="zh-CN" sz="2400" b="1" dirty="0">
                <a:latin typeface="+mn-ea"/>
                <a:sym typeface="+mn-ea"/>
              </a:rPr>
              <a:t> 2n</a:t>
            </a:r>
            <a:r>
              <a:rPr lang="zh-CN" altLang="en-US" sz="2400" b="1" dirty="0">
                <a:latin typeface="+mn-ea"/>
                <a:sym typeface="+mn-ea"/>
              </a:rPr>
              <a:t>的合法括号序列的数量是卡塔兰数</a:t>
            </a:r>
            <a:r>
              <a:rPr lang="en-US" altLang="zh-CN" sz="2400" b="1" dirty="0">
                <a:latin typeface="+mn-ea"/>
                <a:sym typeface="+mn-ea"/>
              </a:rPr>
              <a:t> Cn</a:t>
            </a:r>
            <a:r>
              <a:rPr lang="zh-CN" altLang="en-US" sz="2400" b="1" dirty="0">
                <a:latin typeface="+mn-ea"/>
                <a:sym typeface="+mn-ea"/>
              </a:rPr>
              <a:t>。</a:t>
            </a:r>
            <a:endParaRPr lang="zh-CN" altLang="en-US" sz="2400" b="1" dirty="0">
              <a:latin typeface="+mn-ea"/>
              <a:sym typeface="+mn-ea"/>
            </a:endParaRPr>
          </a:p>
          <a:p>
            <a:pPr algn="just"/>
            <a:endParaRPr lang="zh-CN" altLang="en-US" sz="2400" b="1" dirty="0">
              <a:latin typeface="+mn-ea"/>
              <a:sym typeface="+mn-ea"/>
            </a:endParaRPr>
          </a:p>
          <a:p>
            <a:pPr algn="just"/>
            <a:r>
              <a:rPr lang="zh-CN" altLang="en-US" sz="2400" dirty="0">
                <a:latin typeface="+mn-ea"/>
                <a:sym typeface="+mn-ea"/>
              </a:rPr>
              <a:t>显然，每个合法的括号序列必须包含相等数量的左括号和右括号。此外，在任何合法括号序列的前</a:t>
            </a:r>
            <a:r>
              <a:rPr lang="en-US" altLang="zh-CN" sz="2400" dirty="0">
                <a:latin typeface="+mn-ea"/>
                <a:sym typeface="+mn-ea"/>
              </a:rPr>
              <a:t> i </a:t>
            </a:r>
            <a:r>
              <a:rPr lang="zh-CN" altLang="en-US" sz="2400" dirty="0">
                <a:latin typeface="+mn-ea"/>
                <a:sym typeface="+mn-ea"/>
              </a:rPr>
              <a:t>个括号（总长度为</a:t>
            </a:r>
            <a:r>
              <a:rPr lang="en-US" altLang="zh-CN" sz="2400" dirty="0">
                <a:latin typeface="+mn-ea"/>
                <a:sym typeface="+mn-ea"/>
              </a:rPr>
              <a:t> 2n</a:t>
            </a:r>
            <a:r>
              <a:rPr lang="zh-CN" altLang="en-US" sz="2400" dirty="0">
                <a:latin typeface="+mn-ea"/>
                <a:sym typeface="+mn-ea"/>
              </a:rPr>
              <a:t>）的初始字符串中，左括号的数量必须至少与右括号的数量相等。</a:t>
            </a:r>
            <a:endParaRPr lang="zh-CN" altLang="en-US" sz="2400" dirty="0">
              <a:latin typeface="+mn-ea"/>
              <a:sym typeface="+mn-ea"/>
            </a:endParaRPr>
          </a:p>
          <a:p>
            <a:pPr algn="just"/>
            <a:r>
              <a:rPr lang="zh-CN" altLang="en-US" sz="2400" dirty="0">
                <a:latin typeface="+mn-ea"/>
                <a:sym typeface="+mn-ea"/>
              </a:rPr>
              <a:t>因此，如果我们在合法括号序列中将左括号替换为</a:t>
            </a:r>
            <a:r>
              <a:rPr lang="en-US" altLang="zh-CN" sz="2400" dirty="0">
                <a:latin typeface="+mn-ea"/>
                <a:sym typeface="+mn-ea"/>
              </a:rPr>
              <a:t> 1</a:t>
            </a:r>
            <a:r>
              <a:rPr lang="zh-CN" altLang="en-US" sz="2400" dirty="0">
                <a:latin typeface="+mn-ea"/>
                <a:sym typeface="+mn-ea"/>
              </a:rPr>
              <a:t>，右括号替换为</a:t>
            </a:r>
            <a:r>
              <a:rPr lang="en-US" altLang="zh-CN" sz="2400" dirty="0">
                <a:latin typeface="+mn-ea"/>
                <a:sym typeface="+mn-ea"/>
              </a:rPr>
              <a:t> -1</a:t>
            </a:r>
            <a:r>
              <a:rPr lang="zh-CN" altLang="en-US" sz="2400" dirty="0">
                <a:latin typeface="+mn-ea"/>
                <a:sym typeface="+mn-ea"/>
              </a:rPr>
              <a:t>，我们就得到了一个序列</a:t>
            </a:r>
            <a:r>
              <a:rPr lang="en-US" altLang="zh-CN" sz="2400" dirty="0">
                <a:latin typeface="+mn-ea"/>
                <a:sym typeface="+mn-ea"/>
              </a:rPr>
              <a:t> (x1,x2,…,x2n)∈{1,−1}^2n</a:t>
            </a:r>
            <a:r>
              <a:rPr lang="zh-CN" altLang="en-US" sz="2400" dirty="0">
                <a:latin typeface="+mn-ea"/>
                <a:sym typeface="+mn-ea"/>
              </a:rPr>
              <a:t>，其所有部分和</a:t>
            </a:r>
            <a:r>
              <a:rPr lang="en-US" altLang="zh-CN" sz="2400" dirty="0">
                <a:latin typeface="+mn-ea"/>
                <a:sym typeface="+mn-ea"/>
              </a:rPr>
              <a:t> si≥0</a:t>
            </a:r>
            <a:r>
              <a:rPr lang="zh-CN" altLang="en-US" sz="2400" dirty="0">
                <a:latin typeface="+mn-ea"/>
                <a:sym typeface="+mn-ea"/>
              </a:rPr>
              <a:t>，因此它是从</a:t>
            </a:r>
            <a:r>
              <a:rPr lang="en-US" altLang="zh-CN" sz="2400" dirty="0">
                <a:latin typeface="+mn-ea"/>
                <a:sym typeface="+mn-ea"/>
              </a:rPr>
              <a:t> (0,0)</a:t>
            </a:r>
            <a:r>
              <a:rPr lang="zh-CN" altLang="en-US" sz="2400" dirty="0">
                <a:latin typeface="+mn-ea"/>
                <a:sym typeface="+mn-ea"/>
              </a:rPr>
              <a:t>到</a:t>
            </a:r>
            <a:r>
              <a:rPr lang="en-US" altLang="zh-CN" sz="2400" dirty="0">
                <a:latin typeface="+mn-ea"/>
                <a:sym typeface="+mn-ea"/>
              </a:rPr>
              <a:t> (2n, 0) </a:t>
            </a:r>
            <a:r>
              <a:rPr lang="zh-CN" altLang="en-US" sz="2400" dirty="0">
                <a:latin typeface="+mn-ea"/>
                <a:sym typeface="+mn-ea"/>
              </a:rPr>
              <a:t>的非负路径。</a:t>
            </a:r>
            <a:endParaRPr lang="zh-CN" altLang="en-US" sz="2400" dirty="0">
              <a:latin typeface="+mn-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03</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zh-CN" altLang="en-US" sz="6000" dirty="0">
                <a:solidFill>
                  <a:srgbClr val="345780"/>
                </a:solidFill>
                <a:latin typeface="+mn-ea"/>
                <a:sym typeface="+mn-ea"/>
              </a:rPr>
              <a:t>堆栈排列</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堆栈操作的定义</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与</a:t>
            </a:r>
            <a:r>
              <a:rPr lang="en-US" altLang="zh-CN" dirty="0">
                <a:solidFill>
                  <a:schemeClr val="tx1">
                    <a:lumMod val="65000"/>
                    <a:lumOff val="35000"/>
                  </a:schemeClr>
                </a:solidFill>
                <a:latin typeface="Calibri Light" panose="020F0302020204030204" pitchFamily="34" charset="0"/>
                <a:ea typeface="方正兰亭黑_GBK"/>
                <a:sym typeface="+mn-ea"/>
              </a:rPr>
              <a:t>Catalan</a:t>
            </a:r>
            <a:r>
              <a:rPr lang="zh-CN" altLang="en-US" dirty="0">
                <a:solidFill>
                  <a:schemeClr val="tx1">
                    <a:lumMod val="65000"/>
                    <a:lumOff val="35000"/>
                  </a:schemeClr>
                </a:solidFill>
                <a:latin typeface="Calibri Light" panose="020F0302020204030204" pitchFamily="34" charset="0"/>
                <a:ea typeface="方正兰亭黑_GBK"/>
                <a:sym typeface="+mn-ea"/>
              </a:rPr>
              <a:t>数的对应关系</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示例和步骤说明</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pic>
        <p:nvPicPr>
          <p:cNvPr id="2" name="图片 1" descr="2018-02-22 164251"/>
          <p:cNvPicPr>
            <a:picLocks noChangeAspect="1"/>
          </p:cNvPicPr>
          <p:nvPr/>
        </p:nvPicPr>
        <p:blipFill>
          <a:blip r:embed="rId2"/>
          <a:stretch>
            <a:fillRect/>
          </a:stretch>
        </p:blipFill>
        <p:spPr>
          <a:xfrm>
            <a:off x="7002780" y="2157095"/>
            <a:ext cx="4377055" cy="2922270"/>
          </a:xfrm>
          <a:prstGeom prst="rect">
            <a:avLst/>
          </a:prstGeom>
        </p:spPr>
      </p:pic>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堆栈是一种只能在一个特殊端（称为堆栈顶部）进行插入和删除的列表。</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当字符被一个一个地插入和删除时，最后插入的必须是最先删除的（后进先出，</a:t>
            </a:r>
            <a:r>
              <a:rPr lang="en-US" altLang="zh-CN" sz="2400" dirty="0">
                <a:latin typeface="+mn-ea"/>
                <a:sym typeface="+mn-ea"/>
              </a:rPr>
              <a:t>LIFO</a:t>
            </a:r>
            <a:r>
              <a:rPr lang="zh-CN" altLang="en-US" sz="2400" dirty="0">
                <a:latin typeface="+mn-ea"/>
                <a:sym typeface="+mn-ea"/>
              </a:rPr>
              <a:t>）。</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插入到堆栈顶部的操作称为推送（</a:t>
            </a:r>
            <a:r>
              <a:rPr lang="en-US" altLang="zh-CN" sz="2400" dirty="0">
                <a:latin typeface="+mn-ea"/>
                <a:sym typeface="+mn-ea"/>
              </a:rPr>
              <a:t>push</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从顶部删除的操作称为弹出（</a:t>
            </a:r>
            <a:r>
              <a:rPr lang="en-US" altLang="zh-CN" sz="2400" dirty="0">
                <a:latin typeface="+mn-ea"/>
                <a:sym typeface="+mn-ea"/>
              </a:rPr>
              <a:t>pop</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488930" cy="3943350"/>
          </a:xfrm>
          <a:prstGeom prst="rect">
            <a:avLst/>
          </a:prstGeom>
          <a:noFill/>
        </p:spPr>
        <p:txBody>
          <a:bodyPr wrap="square">
            <a:noAutofit/>
          </a:bodyPr>
          <a:lstStyle/>
          <a:p>
            <a:pPr algn="just"/>
            <a:r>
              <a:rPr lang="zh-CN" altLang="en-US" sz="2400" dirty="0">
                <a:latin typeface="+mn-ea"/>
                <a:sym typeface="+mn-ea"/>
              </a:rPr>
              <a:t>如果一组推送和弹出操作的序列具有相等数量的推送和弹出，并且在每个阶段，序列中</a:t>
            </a:r>
            <a:r>
              <a:rPr lang="en-US" altLang="zh-CN" sz="2400" dirty="0">
                <a:latin typeface="+mn-ea"/>
                <a:sym typeface="+mn-ea"/>
              </a:rPr>
              <a:t>push</a:t>
            </a:r>
            <a:r>
              <a:rPr lang="zh-CN" altLang="en-US" sz="2400" dirty="0">
                <a:latin typeface="+mn-ea"/>
                <a:sym typeface="+mn-ea"/>
              </a:rPr>
              <a:t>的数量至少与</a:t>
            </a:r>
            <a:r>
              <a:rPr lang="en-US" altLang="zh-CN" sz="2400" dirty="0">
                <a:latin typeface="+mn-ea"/>
                <a:sym typeface="+mn-ea"/>
              </a:rPr>
              <a:t>pop</a:t>
            </a:r>
            <a:r>
              <a:rPr lang="zh-CN" altLang="en-US" sz="2400" dirty="0">
                <a:latin typeface="+mn-ea"/>
                <a:sym typeface="+mn-ea"/>
              </a:rPr>
              <a:t>的数量相等，则该序列是可接受</a:t>
            </a:r>
            <a:r>
              <a:rPr lang="en-US" altLang="zh-CN" sz="2400" dirty="0">
                <a:latin typeface="+mn-ea"/>
                <a:sym typeface="+mn-ea"/>
              </a:rPr>
              <a:t>(admissible)</a:t>
            </a:r>
            <a:r>
              <a:rPr lang="zh-CN" altLang="en-US" sz="2400" dirty="0">
                <a:latin typeface="+mn-ea"/>
                <a:sym typeface="+mn-ea"/>
              </a:rPr>
              <a:t>的。</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如果我们将推送用</a:t>
            </a:r>
            <a:r>
              <a:rPr lang="en-US" altLang="zh-CN" sz="2400" dirty="0">
                <a:latin typeface="+mn-ea"/>
                <a:sym typeface="+mn-ea"/>
              </a:rPr>
              <a:t> 1 </a:t>
            </a:r>
            <a:r>
              <a:rPr lang="zh-CN" altLang="en-US" sz="2400" dirty="0">
                <a:latin typeface="+mn-ea"/>
                <a:sym typeface="+mn-ea"/>
              </a:rPr>
              <a:t>表示，弹出用</a:t>
            </a:r>
            <a:r>
              <a:rPr lang="en-US" altLang="zh-CN" sz="2400" dirty="0">
                <a:latin typeface="+mn-ea"/>
                <a:sym typeface="+mn-ea"/>
              </a:rPr>
              <a:t> -1 </a:t>
            </a:r>
            <a:r>
              <a:rPr lang="zh-CN" altLang="en-US" sz="2400" dirty="0">
                <a:latin typeface="+mn-ea"/>
                <a:sym typeface="+mn-ea"/>
              </a:rPr>
              <a:t>表示，则一个可接受的序列对应于从原点到点</a:t>
            </a:r>
            <a:r>
              <a:rPr lang="en-US" altLang="zh-CN" sz="2400" dirty="0">
                <a:latin typeface="+mn-ea"/>
                <a:sym typeface="+mn-ea"/>
              </a:rPr>
              <a:t> (2n,0) </a:t>
            </a:r>
            <a:r>
              <a:rPr lang="zh-CN" altLang="en-US" sz="2400" dirty="0">
                <a:latin typeface="+mn-ea"/>
                <a:sym typeface="+mn-ea"/>
              </a:rPr>
              <a:t>的非负路径。</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因此，按照定理</a:t>
            </a:r>
            <a:r>
              <a:rPr lang="en-US" altLang="zh-CN" sz="2400" dirty="0">
                <a:latin typeface="+mn-ea"/>
                <a:sym typeface="+mn-ea"/>
              </a:rPr>
              <a:t>1</a:t>
            </a:r>
            <a:r>
              <a:rPr lang="zh-CN" altLang="en-US" sz="2400" dirty="0">
                <a:latin typeface="+mn-ea"/>
                <a:sym typeface="+mn-ea"/>
              </a:rPr>
              <a:t>，长度为</a:t>
            </a:r>
            <a:r>
              <a:rPr lang="en-US" altLang="zh-CN" sz="2400" dirty="0">
                <a:latin typeface="+mn-ea"/>
                <a:sym typeface="+mn-ea"/>
              </a:rPr>
              <a:t> 2n </a:t>
            </a:r>
            <a:r>
              <a:rPr lang="zh-CN" altLang="en-US" sz="2400" dirty="0">
                <a:latin typeface="+mn-ea"/>
                <a:sym typeface="+mn-ea"/>
              </a:rPr>
              <a:t>的可接受推送和弹出序列的数量是卡塔兰数</a:t>
            </a:r>
            <a:r>
              <a:rPr lang="en-US" altLang="zh-CN" sz="2400" dirty="0">
                <a:latin typeface="+mn-ea"/>
                <a:sym typeface="+mn-ea"/>
              </a:rPr>
              <a:t> Cn</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488930" cy="3943350"/>
          </a:xfrm>
          <a:prstGeom prst="rect">
            <a:avLst/>
          </a:prstGeom>
          <a:noFill/>
        </p:spPr>
        <p:txBody>
          <a:bodyPr wrap="square">
            <a:noAutofit/>
          </a:bodyPr>
          <a:lstStyle/>
          <a:p>
            <a:pPr algn="just"/>
            <a:r>
              <a:rPr lang="zh-CN" altLang="en-US" sz="2400" dirty="0">
                <a:latin typeface="+mn-ea"/>
                <a:sym typeface="+mn-ea"/>
              </a:rPr>
              <a:t>在计算机中应用时，长度为</a:t>
            </a:r>
            <a:r>
              <a:rPr lang="en-US" altLang="zh-CN" sz="2400" dirty="0">
                <a:latin typeface="+mn-ea"/>
                <a:sym typeface="+mn-ea"/>
              </a:rPr>
              <a:t> 2n </a:t>
            </a:r>
            <a:r>
              <a:rPr lang="zh-CN" altLang="en-US" sz="2400" dirty="0">
                <a:latin typeface="+mn-ea"/>
                <a:sym typeface="+mn-ea"/>
              </a:rPr>
              <a:t>的可接受推送和弹出序列将输入字符串的长度为</a:t>
            </a:r>
            <a:r>
              <a:rPr lang="en-US" altLang="zh-CN" sz="2400" dirty="0">
                <a:latin typeface="+mn-ea"/>
                <a:sym typeface="+mn-ea"/>
              </a:rPr>
              <a:t> n </a:t>
            </a:r>
            <a:r>
              <a:rPr lang="zh-CN" altLang="en-US" sz="2400" dirty="0">
                <a:latin typeface="+mn-ea"/>
                <a:sym typeface="+mn-ea"/>
              </a:rPr>
              <a:t>转换为一个输出字符串，该输出字符串包含相同的符号，但顺序可能不同。</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假设我们有一个初始输入字符串为集合</a:t>
            </a:r>
            <a:r>
              <a:rPr lang="en-US" altLang="zh-CN" sz="2400" dirty="0">
                <a:latin typeface="+mn-ea"/>
                <a:sym typeface="+mn-ea"/>
              </a:rPr>
              <a:t> N={1,2,…,n} </a:t>
            </a:r>
            <a:r>
              <a:rPr lang="zh-CN" altLang="en-US" sz="2400" dirty="0">
                <a:latin typeface="+mn-ea"/>
                <a:sym typeface="+mn-ea"/>
              </a:rPr>
              <a:t>的标准排列</a:t>
            </a:r>
            <a:r>
              <a:rPr lang="en-US" altLang="zh-CN" sz="2400" dirty="0">
                <a:latin typeface="+mn-ea"/>
                <a:sym typeface="+mn-ea"/>
              </a:rPr>
              <a:t> 123…n</a:t>
            </a:r>
            <a:r>
              <a:rPr lang="zh-CN" altLang="en-US" sz="2400" dirty="0">
                <a:latin typeface="+mn-ea"/>
                <a:sym typeface="+mn-ea"/>
              </a:rPr>
              <a:t>，以及一个长度为</a:t>
            </a:r>
            <a:r>
              <a:rPr lang="en-US" altLang="zh-CN" sz="2400" dirty="0">
                <a:latin typeface="+mn-ea"/>
                <a:sym typeface="+mn-ea"/>
              </a:rPr>
              <a:t> 2n </a:t>
            </a:r>
            <a:r>
              <a:rPr lang="zh-CN" altLang="en-US" sz="2400" dirty="0">
                <a:latin typeface="+mn-ea"/>
                <a:sym typeface="+mn-ea"/>
              </a:rPr>
              <a:t>的可接受推送和弹出序列。每一次</a:t>
            </a:r>
            <a:r>
              <a:rPr lang="en-US" altLang="zh-CN" sz="2400" dirty="0">
                <a:latin typeface="+mn-ea"/>
                <a:sym typeface="+mn-ea"/>
              </a:rPr>
              <a:t>push</a:t>
            </a:r>
            <a:r>
              <a:rPr lang="zh-CN" altLang="en-US" sz="2400" dirty="0">
                <a:latin typeface="+mn-ea"/>
                <a:sym typeface="+mn-ea"/>
              </a:rPr>
              <a:t>操作将输入字符串的最后一个元素转移到堆栈</a:t>
            </a:r>
            <a:r>
              <a:rPr lang="en-US" altLang="zh-CN" sz="2400" dirty="0">
                <a:latin typeface="+mn-ea"/>
                <a:sym typeface="+mn-ea"/>
              </a:rPr>
              <a:t>top</a:t>
            </a:r>
            <a:r>
              <a:rPr lang="zh-CN" altLang="en-US" sz="2400" dirty="0">
                <a:latin typeface="+mn-ea"/>
                <a:sym typeface="+mn-ea"/>
              </a:rPr>
              <a:t>，每一次</a:t>
            </a:r>
            <a:r>
              <a:rPr lang="en-US" altLang="zh-CN" sz="2400" dirty="0">
                <a:latin typeface="+mn-ea"/>
                <a:sym typeface="+mn-ea"/>
              </a:rPr>
              <a:t>pop</a:t>
            </a:r>
            <a:r>
              <a:rPr lang="zh-CN" altLang="en-US" sz="2400" dirty="0">
                <a:latin typeface="+mn-ea"/>
                <a:sym typeface="+mn-ea"/>
              </a:rPr>
              <a:t>操作将堆栈顶部的元素转移到输出字符串的开头。</a:t>
            </a:r>
            <a:endParaRPr lang="zh-CN" altLang="en-US" sz="2400" dirty="0">
              <a:latin typeface="+mn-ea"/>
              <a:sym typeface="+mn-ea"/>
            </a:endParaRPr>
          </a:p>
          <a:p>
            <a:pPr algn="just"/>
            <a:r>
              <a:rPr lang="zh-CN" altLang="en-US" sz="2400" dirty="0">
                <a:latin typeface="+mn-ea"/>
                <a:sym typeface="+mn-ea"/>
              </a:rPr>
              <a:t>在完成</a:t>
            </a:r>
            <a:r>
              <a:rPr lang="en-US" altLang="zh-CN" sz="2400" dirty="0">
                <a:latin typeface="+mn-ea"/>
                <a:sym typeface="+mn-ea"/>
              </a:rPr>
              <a:t> n </a:t>
            </a:r>
            <a:r>
              <a:rPr lang="zh-CN" altLang="en-US" sz="2400" dirty="0">
                <a:latin typeface="+mn-ea"/>
                <a:sym typeface="+mn-ea"/>
              </a:rPr>
              <a:t>次</a:t>
            </a:r>
            <a:r>
              <a:rPr lang="en-US" altLang="zh-CN" sz="2400" dirty="0">
                <a:latin typeface="+mn-ea"/>
                <a:sym typeface="+mn-ea"/>
              </a:rPr>
              <a:t>push</a:t>
            </a:r>
            <a:r>
              <a:rPr lang="zh-CN" altLang="en-US" sz="2400" dirty="0">
                <a:latin typeface="+mn-ea"/>
                <a:sym typeface="+mn-ea"/>
              </a:rPr>
              <a:t>和</a:t>
            </a:r>
            <a:r>
              <a:rPr lang="en-US" altLang="zh-CN" sz="2400" dirty="0">
                <a:latin typeface="+mn-ea"/>
                <a:sym typeface="+mn-ea"/>
              </a:rPr>
              <a:t> n </a:t>
            </a:r>
            <a:r>
              <a:rPr lang="zh-CN" altLang="en-US" sz="2400" dirty="0">
                <a:latin typeface="+mn-ea"/>
                <a:sym typeface="+mn-ea"/>
              </a:rPr>
              <a:t>次</a:t>
            </a:r>
            <a:r>
              <a:rPr lang="en-US" altLang="zh-CN" sz="2400" dirty="0">
                <a:latin typeface="+mn-ea"/>
                <a:sym typeface="+mn-ea"/>
              </a:rPr>
              <a:t>pop</a:t>
            </a:r>
            <a:r>
              <a:rPr lang="zh-CN" altLang="en-US" sz="2400" dirty="0">
                <a:latin typeface="+mn-ea"/>
                <a:sym typeface="+mn-ea"/>
              </a:rPr>
              <a:t>后，输出字符串将是</a:t>
            </a:r>
            <a:r>
              <a:rPr lang="en-US" altLang="zh-CN" sz="2400" dirty="0">
                <a:latin typeface="+mn-ea"/>
                <a:sym typeface="+mn-ea"/>
              </a:rPr>
              <a:t> N </a:t>
            </a:r>
            <a:r>
              <a:rPr lang="zh-CN" altLang="en-US" sz="2400" dirty="0">
                <a:latin typeface="+mn-ea"/>
                <a:sym typeface="+mn-ea"/>
              </a:rPr>
              <a:t>的一种排列，称为堆栈排列。</a:t>
            </a:r>
            <a:endParaRPr lang="zh-CN" altLang="en-US" sz="2400" dirty="0">
              <a:latin typeface="+mn-ea"/>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例子</a:t>
            </a:r>
            <a:r>
              <a:rPr lang="en-US" altLang="zh-CN" sz="2400" dirty="0">
                <a:latin typeface="+mn-ea"/>
                <a:sym typeface="+mn-ea"/>
              </a:rPr>
              <a:t>5 </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设</a:t>
            </a:r>
            <a:r>
              <a:rPr lang="en-US" altLang="zh-CN" sz="2400" dirty="0">
                <a:latin typeface="+mn-ea"/>
                <a:sym typeface="+mn-ea"/>
              </a:rPr>
              <a:t> n=4</a:t>
            </a:r>
            <a:r>
              <a:rPr lang="zh-CN" altLang="en-US" sz="2400" dirty="0">
                <a:latin typeface="+mn-ea"/>
                <a:sym typeface="+mn-ea"/>
              </a:rPr>
              <a:t>，并考虑以下可接受序列：</a:t>
            </a:r>
            <a:endParaRPr lang="zh-CN" altLang="en-US" sz="2400" dirty="0">
              <a:latin typeface="+mn-ea"/>
              <a:sym typeface="+mn-ea"/>
            </a:endParaRPr>
          </a:p>
          <a:p>
            <a:pPr algn="just"/>
            <a:r>
              <a:rPr lang="en-US" altLang="zh-CN" sz="2400" dirty="0">
                <a:latin typeface="+mn-ea"/>
                <a:sym typeface="+mn-ea"/>
              </a:rPr>
              <a:t>(+,+,+,−,−,+,−,−)</a:t>
            </a:r>
            <a:r>
              <a:rPr lang="zh-CN" altLang="en-US" sz="2400" dirty="0">
                <a:latin typeface="+mn-ea"/>
                <a:sym typeface="+mn-ea"/>
              </a:rPr>
              <a:t>，其中加号表示推送，减号表示弹出。找出由这个推送和弹出序列产生的堆栈排列。</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解答：</a:t>
            </a:r>
            <a:endParaRPr lang="zh-CN" altLang="en-US" sz="2400" dirty="0">
              <a:latin typeface="+mn-ea"/>
              <a:sym typeface="+mn-ea"/>
            </a:endParaRPr>
          </a:p>
          <a:p>
            <a:pPr algn="just"/>
            <a:r>
              <a:rPr lang="zh-CN" altLang="en-US" sz="2400" dirty="0">
                <a:latin typeface="+mn-ea"/>
                <a:sym typeface="+mn-ea"/>
              </a:rPr>
              <a:t>我们将用一个形式为</a:t>
            </a:r>
            <a:r>
              <a:rPr lang="en-US" altLang="zh-CN" sz="2400" dirty="0">
                <a:latin typeface="+mn-ea"/>
                <a:sym typeface="+mn-ea"/>
              </a:rPr>
              <a:t> α[σ]β </a:t>
            </a:r>
            <a:r>
              <a:rPr lang="zh-CN" altLang="en-US" sz="2400" dirty="0">
                <a:latin typeface="+mn-ea"/>
                <a:sym typeface="+mn-ea"/>
              </a:rPr>
              <a:t>的字符串表示每一个可接受的推送和弹出操作的结果，其中</a:t>
            </a:r>
            <a:r>
              <a:rPr lang="en-US" altLang="zh-CN" sz="2400" dirty="0">
                <a:latin typeface="+mn-ea"/>
                <a:sym typeface="+mn-ea"/>
              </a:rPr>
              <a:t> α\alpha </a:t>
            </a:r>
            <a:r>
              <a:rPr lang="zh-CN" altLang="en-US" sz="2400" dirty="0">
                <a:latin typeface="+mn-ea"/>
                <a:sym typeface="+mn-ea"/>
              </a:rPr>
              <a:t>是当前输入字符串，</a:t>
            </a:r>
            <a:r>
              <a:rPr lang="en-US" altLang="zh-CN" sz="2400" dirty="0">
                <a:latin typeface="+mn-ea"/>
                <a:sym typeface="+mn-ea"/>
              </a:rPr>
              <a:t>β\beta </a:t>
            </a:r>
            <a:r>
              <a:rPr lang="zh-CN" altLang="en-US" sz="2400" dirty="0">
                <a:latin typeface="+mn-ea"/>
                <a:sym typeface="+mn-ea"/>
              </a:rPr>
              <a:t>是当前输出字符串，</a:t>
            </a:r>
            <a:r>
              <a:rPr lang="en-US" altLang="zh-CN" sz="2400" dirty="0">
                <a:latin typeface="+mn-ea"/>
                <a:sym typeface="+mn-ea"/>
              </a:rPr>
              <a:t>[σ][\sigma] </a:t>
            </a:r>
            <a:r>
              <a:rPr lang="zh-CN" altLang="en-US" sz="2400" dirty="0">
                <a:latin typeface="+mn-ea"/>
                <a:sym typeface="+mn-ea"/>
              </a:rPr>
              <a:t>是当前堆栈，堆栈顶部的元素是</a:t>
            </a:r>
            <a:r>
              <a:rPr lang="en-US" altLang="zh-CN" sz="2400" dirty="0">
                <a:latin typeface="+mn-ea"/>
                <a:sym typeface="+mn-ea"/>
              </a:rPr>
              <a:t> σ\sigma </a:t>
            </a:r>
            <a:r>
              <a:rPr lang="zh-CN" altLang="en-US" sz="2400" dirty="0">
                <a:latin typeface="+mn-ea"/>
                <a:sym typeface="+mn-ea"/>
              </a:rPr>
              <a:t>的第一个元素。然后，给定的可接受序列执行如下操作，产生堆栈排列</a:t>
            </a:r>
            <a:r>
              <a:rPr lang="en-US" altLang="zh-CN" sz="2400" dirty="0">
                <a:latin typeface="+mn-ea"/>
                <a:sym typeface="+mn-ea"/>
              </a:rPr>
              <a:t> 4132</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解答：</a:t>
            </a:r>
            <a:endParaRPr lang="zh-CN" altLang="en-US" sz="2400" dirty="0">
              <a:latin typeface="+mn-ea"/>
              <a:sym typeface="+mn-ea"/>
            </a:endParaRPr>
          </a:p>
          <a:p>
            <a:pPr algn="just"/>
            <a:r>
              <a:rPr lang="zh-CN" altLang="en-US" sz="2400" dirty="0">
                <a:latin typeface="+mn-ea"/>
                <a:sym typeface="+mn-ea"/>
              </a:rPr>
              <a:t>我们将用一个形式为</a:t>
            </a:r>
            <a:r>
              <a:rPr lang="en-US" altLang="zh-CN" sz="2400" dirty="0">
                <a:latin typeface="+mn-ea"/>
                <a:sym typeface="+mn-ea"/>
              </a:rPr>
              <a:t> α[σ]β </a:t>
            </a:r>
            <a:r>
              <a:rPr lang="zh-CN" altLang="en-US" sz="2400" dirty="0">
                <a:latin typeface="+mn-ea"/>
                <a:sym typeface="+mn-ea"/>
              </a:rPr>
              <a:t>的字符串表示每一个可接受的推送和弹出操作的结果，其中</a:t>
            </a:r>
            <a:r>
              <a:rPr lang="en-US" altLang="zh-CN" sz="2400" dirty="0">
                <a:latin typeface="+mn-ea"/>
                <a:sym typeface="+mn-ea"/>
              </a:rPr>
              <a:t> α\alpha </a:t>
            </a:r>
            <a:r>
              <a:rPr lang="zh-CN" altLang="en-US" sz="2400" dirty="0">
                <a:latin typeface="+mn-ea"/>
                <a:sym typeface="+mn-ea"/>
              </a:rPr>
              <a:t>是当前输入字符串，</a:t>
            </a:r>
            <a:r>
              <a:rPr lang="en-US" altLang="zh-CN" sz="2400" dirty="0">
                <a:latin typeface="+mn-ea"/>
                <a:sym typeface="+mn-ea"/>
              </a:rPr>
              <a:t>β\beta </a:t>
            </a:r>
            <a:r>
              <a:rPr lang="zh-CN" altLang="en-US" sz="2400" dirty="0">
                <a:latin typeface="+mn-ea"/>
                <a:sym typeface="+mn-ea"/>
              </a:rPr>
              <a:t>是当前输出字符串，</a:t>
            </a:r>
            <a:r>
              <a:rPr lang="en-US" altLang="zh-CN" sz="2400" dirty="0">
                <a:latin typeface="+mn-ea"/>
                <a:sym typeface="+mn-ea"/>
              </a:rPr>
              <a:t>[σ][\sigma] </a:t>
            </a:r>
            <a:r>
              <a:rPr lang="zh-CN" altLang="en-US" sz="2400" dirty="0">
                <a:latin typeface="+mn-ea"/>
                <a:sym typeface="+mn-ea"/>
              </a:rPr>
              <a:t>是当前堆栈，堆栈顶部的元素是</a:t>
            </a:r>
            <a:r>
              <a:rPr lang="en-US" altLang="zh-CN" sz="2400" dirty="0">
                <a:latin typeface="+mn-ea"/>
                <a:sym typeface="+mn-ea"/>
              </a:rPr>
              <a:t> σ\sigma </a:t>
            </a:r>
            <a:r>
              <a:rPr lang="zh-CN" altLang="en-US" sz="2400" dirty="0">
                <a:latin typeface="+mn-ea"/>
                <a:sym typeface="+mn-ea"/>
              </a:rPr>
              <a:t>的第一个元素。然后，给定的可接受序列执行如下操作，产生堆栈排列</a:t>
            </a:r>
            <a:r>
              <a:rPr lang="en-US" altLang="zh-CN" sz="2400" dirty="0">
                <a:latin typeface="+mn-ea"/>
                <a:sym typeface="+mn-ea"/>
              </a:rPr>
              <a:t> 4132</a:t>
            </a:r>
            <a:r>
              <a:rPr lang="zh-CN" altLang="en-US" sz="2400" dirty="0">
                <a:latin typeface="+mn-ea"/>
                <a:sym typeface="+mn-ea"/>
              </a:rPr>
              <a:t>。</a:t>
            </a:r>
            <a:endParaRPr lang="zh-CN" altLang="en-US" sz="2400" dirty="0">
              <a:latin typeface="+mn-ea"/>
              <a:sym typeface="+mn-ea"/>
            </a:endParaRPr>
          </a:p>
        </p:txBody>
      </p:sp>
      <p:pic>
        <p:nvPicPr>
          <p:cNvPr id="6" name="图片 9"/>
          <p:cNvPicPr>
            <a:picLocks noChangeAspect="1"/>
          </p:cNvPicPr>
          <p:nvPr/>
        </p:nvPicPr>
        <p:blipFill>
          <a:blip r:embed="rId1"/>
          <a:stretch>
            <a:fillRect/>
          </a:stretch>
        </p:blipFill>
        <p:spPr>
          <a:xfrm>
            <a:off x="3839845" y="3610610"/>
            <a:ext cx="3713480" cy="232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3811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720090" y="1547495"/>
            <a:ext cx="10584815" cy="4502150"/>
          </a:xfrm>
          <a:prstGeom prst="rect">
            <a:avLst/>
          </a:prstGeom>
          <a:noFill/>
        </p:spPr>
        <p:txBody>
          <a:bodyPr wrap="square">
            <a:noAutofit/>
          </a:bodyPr>
          <a:lstStyle/>
          <a:p>
            <a:pPr algn="just"/>
            <a:r>
              <a:rPr lang="zh-CN" altLang="en-US" sz="2400" dirty="0">
                <a:latin typeface="+mn-ea"/>
                <a:sym typeface="+mn-ea"/>
              </a:rPr>
              <a:t>一个堆栈排列是指从</a:t>
            </a:r>
            <a:r>
              <a:rPr lang="en-US" altLang="zh-CN" sz="2400" dirty="0">
                <a:latin typeface="+mn-ea"/>
                <a:sym typeface="+mn-ea"/>
              </a:rPr>
              <a:t> 1,2,…,n </a:t>
            </a:r>
            <a:r>
              <a:rPr lang="zh-CN" altLang="en-US" sz="2400" dirty="0">
                <a:latin typeface="+mn-ea"/>
                <a:sym typeface="+mn-ea"/>
              </a:rPr>
              <a:t>中通过一组可接受的推送和弹出操作得到的排列。但我们已经看到，长度为</a:t>
            </a:r>
            <a:r>
              <a:rPr lang="en-US" altLang="zh-CN" sz="2400" dirty="0">
                <a:latin typeface="+mn-ea"/>
                <a:sym typeface="+mn-ea"/>
              </a:rPr>
              <a:t> 2n </a:t>
            </a:r>
            <a:r>
              <a:rPr lang="zh-CN" altLang="en-US" sz="2400" dirty="0">
                <a:latin typeface="+mn-ea"/>
                <a:sym typeface="+mn-ea"/>
              </a:rPr>
              <a:t>的可接受推送和弹出序列与从原点到点</a:t>
            </a:r>
            <a:r>
              <a:rPr lang="en-US" altLang="zh-CN" sz="2400" dirty="0">
                <a:latin typeface="+mn-ea"/>
                <a:sym typeface="+mn-ea"/>
              </a:rPr>
              <a:t> (2n,0)</a:t>
            </a:r>
            <a:r>
              <a:rPr lang="zh-CN" altLang="en-US" sz="2400" dirty="0">
                <a:latin typeface="+mn-ea"/>
                <a:sym typeface="+mn-ea"/>
              </a:rPr>
              <a:t>的非负路径之间存在一一对应关系。堆栈排列可以通过对应的非负路径在平面上找到，具体如下：</a:t>
            </a:r>
            <a:endParaRPr lang="zh-CN" altLang="en-US" sz="2400" dirty="0">
              <a:latin typeface="+mn-ea"/>
              <a:sym typeface="+mn-ea"/>
            </a:endParaRPr>
          </a:p>
          <a:p>
            <a:pPr indent="457200" algn="just"/>
            <a:r>
              <a:rPr lang="en-US" altLang="zh-CN" sz="2400" dirty="0">
                <a:latin typeface="+mn-ea"/>
                <a:sym typeface="+mn-ea"/>
              </a:rPr>
              <a:t>1. </a:t>
            </a:r>
            <a:r>
              <a:rPr lang="zh-CN" altLang="en-US" sz="2400" dirty="0">
                <a:latin typeface="+mn-ea"/>
                <a:sym typeface="+mn-ea"/>
              </a:rPr>
              <a:t>让</a:t>
            </a:r>
            <a:r>
              <a:rPr lang="en-US" altLang="zh-CN" sz="2400" dirty="0">
                <a:latin typeface="+mn-ea"/>
                <a:sym typeface="+mn-ea"/>
              </a:rPr>
              <a:t> i </a:t>
            </a:r>
            <a:r>
              <a:rPr lang="zh-CN" altLang="en-US" sz="2400" dirty="0">
                <a:latin typeface="+mn-ea"/>
                <a:sym typeface="+mn-ea"/>
              </a:rPr>
              <a:t>为横轴的索引，</a:t>
            </a:r>
            <a:r>
              <a:rPr lang="en-US" altLang="zh-CN" sz="2400" dirty="0">
                <a:latin typeface="+mn-ea"/>
                <a:sym typeface="+mn-ea"/>
              </a:rPr>
              <a:t>s </a:t>
            </a:r>
            <a:r>
              <a:rPr lang="zh-CN" altLang="en-US" sz="2400" dirty="0">
                <a:latin typeface="+mn-ea"/>
                <a:sym typeface="+mn-ea"/>
              </a:rPr>
              <a:t>为纵轴的索引，假设路径通过点</a:t>
            </a:r>
            <a:r>
              <a:rPr lang="en-US" altLang="zh-CN" sz="2400" dirty="0">
                <a:latin typeface="+mn-ea"/>
                <a:sym typeface="+mn-ea"/>
              </a:rPr>
              <a:t> (i,si)</a:t>
            </a:r>
            <a:r>
              <a:rPr lang="zh-CN" altLang="en-US" sz="2400" dirty="0">
                <a:latin typeface="+mn-ea"/>
                <a:sym typeface="+mn-ea"/>
              </a:rPr>
              <a:t>，其中</a:t>
            </a:r>
            <a:r>
              <a:rPr lang="en-US" altLang="zh-CN" sz="2400" dirty="0">
                <a:latin typeface="+mn-ea"/>
                <a:sym typeface="+mn-ea"/>
              </a:rPr>
              <a:t> i=0,1,2,…,2n</a:t>
            </a:r>
            <a:r>
              <a:rPr lang="zh-CN" altLang="en-US" sz="2400" dirty="0">
                <a:latin typeface="+mn-ea"/>
                <a:sym typeface="+mn-ea"/>
              </a:rPr>
              <a:t>。让</a:t>
            </a:r>
            <a:r>
              <a:rPr lang="en-US" altLang="zh-CN" sz="2400" dirty="0">
                <a:latin typeface="+mn-ea"/>
                <a:sym typeface="+mn-ea"/>
              </a:rPr>
              <a:t> k </a:t>
            </a:r>
            <a:r>
              <a:rPr lang="zh-CN" altLang="en-US" sz="2400" dirty="0">
                <a:latin typeface="+mn-ea"/>
                <a:sym typeface="+mn-ea"/>
              </a:rPr>
              <a:t>为路径的最大纵坐标</a:t>
            </a:r>
            <a:r>
              <a:rPr lang="en-US" altLang="zh-CN" sz="2400" dirty="0">
                <a:latin typeface="+mn-ea"/>
                <a:sym typeface="+mn-ea"/>
              </a:rPr>
              <a:t> si</a:t>
            </a:r>
            <a:r>
              <a:rPr lang="zh-CN" altLang="en-US" sz="2400" dirty="0">
                <a:latin typeface="+mn-ea"/>
                <a:sym typeface="+mn-ea"/>
              </a:rPr>
              <a:t>。</a:t>
            </a:r>
            <a:endParaRPr lang="zh-CN" altLang="en-US" sz="2400" dirty="0">
              <a:latin typeface="+mn-ea"/>
              <a:sym typeface="+mn-ea"/>
            </a:endParaRPr>
          </a:p>
          <a:p>
            <a:pPr indent="457200" algn="just"/>
            <a:r>
              <a:rPr lang="en-US" altLang="zh-CN" sz="2400" dirty="0">
                <a:latin typeface="+mn-ea"/>
                <a:sym typeface="+mn-ea"/>
              </a:rPr>
              <a:t>2. </a:t>
            </a:r>
            <a:r>
              <a:rPr lang="zh-CN" altLang="en-US" sz="2400" dirty="0">
                <a:latin typeface="+mn-ea"/>
                <a:sym typeface="+mn-ea"/>
              </a:rPr>
              <a:t>绘制方程</a:t>
            </a:r>
            <a:r>
              <a:rPr lang="en-US" altLang="zh-CN" sz="2400" dirty="0">
                <a:latin typeface="+mn-ea"/>
                <a:sym typeface="+mn-ea"/>
              </a:rPr>
              <a:t> s=j </a:t>
            </a:r>
            <a:r>
              <a:rPr lang="zh-CN" altLang="en-US" sz="2400" dirty="0">
                <a:latin typeface="+mn-ea"/>
                <a:sym typeface="+mn-ea"/>
              </a:rPr>
              <a:t>的横线段，其中</a:t>
            </a:r>
            <a:r>
              <a:rPr lang="en-US" altLang="zh-CN" sz="2400" dirty="0">
                <a:latin typeface="+mn-ea"/>
                <a:sym typeface="+mn-ea"/>
              </a:rPr>
              <a:t> j=1,2,…,k</a:t>
            </a:r>
            <a:r>
              <a:rPr lang="zh-CN" altLang="en-US" sz="2400" dirty="0">
                <a:latin typeface="+mn-ea"/>
                <a:sym typeface="+mn-ea"/>
              </a:rPr>
              <a:t>。由这些线条围成的区域将被称为第</a:t>
            </a:r>
            <a:r>
              <a:rPr lang="en-US" altLang="zh-CN" sz="2400" dirty="0">
                <a:latin typeface="+mn-ea"/>
                <a:sym typeface="+mn-ea"/>
              </a:rPr>
              <a:t>j </a:t>
            </a:r>
            <a:r>
              <a:rPr lang="zh-CN" altLang="en-US" sz="2400" dirty="0">
                <a:latin typeface="+mn-ea"/>
                <a:sym typeface="+mn-ea"/>
              </a:rPr>
              <a:t>盒子。</a:t>
            </a:r>
            <a:endParaRPr lang="zh-CN" altLang="en-US" sz="2400" dirty="0">
              <a:latin typeface="+mn-ea"/>
              <a:sym typeface="+mn-ea"/>
            </a:endParaRPr>
          </a:p>
          <a:p>
            <a:pPr indent="457200" algn="just"/>
            <a:r>
              <a:rPr lang="en-US" altLang="zh-CN" sz="2400" dirty="0">
                <a:latin typeface="+mn-ea"/>
                <a:sym typeface="+mn-ea"/>
              </a:rPr>
              <a:t>3.</a:t>
            </a:r>
            <a:r>
              <a:rPr lang="zh-CN" altLang="en-US" sz="2400" dirty="0">
                <a:latin typeface="+mn-ea"/>
                <a:sym typeface="+mn-ea"/>
              </a:rPr>
              <a:t>从左到右标记路径中的每个上升步骤为</a:t>
            </a:r>
            <a:r>
              <a:rPr lang="en-US" altLang="zh-CN" sz="2400" dirty="0">
                <a:latin typeface="+mn-ea"/>
                <a:sym typeface="+mn-ea"/>
              </a:rPr>
              <a:t> n,n−1,…,1</a:t>
            </a:r>
            <a:r>
              <a:rPr lang="zh-CN" altLang="en-US" sz="2400" dirty="0">
                <a:latin typeface="+mn-ea"/>
                <a:sym typeface="+mn-ea"/>
              </a:rPr>
              <a:t>。</a:t>
            </a:r>
            <a:endParaRPr lang="zh-CN" altLang="en-US" sz="2400" dirty="0">
              <a:latin typeface="+mn-ea"/>
              <a:sym typeface="+mn-ea"/>
            </a:endParaRPr>
          </a:p>
          <a:p>
            <a:pPr indent="457200" algn="just"/>
            <a:r>
              <a:rPr lang="en-US" altLang="zh-CN" sz="2400" dirty="0">
                <a:latin typeface="+mn-ea"/>
                <a:sym typeface="+mn-ea"/>
              </a:rPr>
              <a:t>4.</a:t>
            </a:r>
            <a:r>
              <a:rPr lang="zh-CN" altLang="en-US" sz="2400" dirty="0">
                <a:latin typeface="+mn-ea"/>
                <a:sym typeface="+mn-ea"/>
              </a:rPr>
              <a:t>对于</a:t>
            </a:r>
            <a:r>
              <a:rPr lang="en-US" altLang="zh-CN" sz="2400" dirty="0">
                <a:latin typeface="+mn-ea"/>
                <a:sym typeface="+mn-ea"/>
              </a:rPr>
              <a:t> j=1,2,…,k</a:t>
            </a:r>
            <a:r>
              <a:rPr lang="zh-CN" altLang="en-US" sz="2400" dirty="0">
                <a:latin typeface="+mn-ea"/>
                <a:sym typeface="+mn-ea"/>
              </a:rPr>
              <a:t>，在盒子</a:t>
            </a:r>
            <a:r>
              <a:rPr lang="en-US" altLang="zh-CN" sz="2400" dirty="0">
                <a:latin typeface="+mn-ea"/>
                <a:sym typeface="+mn-ea"/>
              </a:rPr>
              <a:t> j </a:t>
            </a:r>
            <a:r>
              <a:rPr lang="zh-CN" altLang="en-US" sz="2400" dirty="0">
                <a:latin typeface="+mn-ea"/>
                <a:sym typeface="+mn-ea"/>
              </a:rPr>
              <a:t>中标记每个下降步骤为它前面的上升步骤的标签。</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堆栈排列就是从右到左读取每个盒子中的下降步骤标签的顺序。</a:t>
            </a:r>
            <a:endParaRPr lang="zh-CN" altLang="en-US" sz="2400" dirty="0">
              <a:latin typeface="+mn-ea"/>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画出示例</a:t>
            </a:r>
            <a:r>
              <a:rPr lang="en-US" altLang="zh-CN" sz="2400" dirty="0">
                <a:latin typeface="+mn-ea"/>
                <a:sym typeface="+mn-ea"/>
              </a:rPr>
              <a:t> 5 </a:t>
            </a:r>
            <a:r>
              <a:rPr lang="zh-CN" altLang="en-US" sz="2400" dirty="0">
                <a:latin typeface="+mn-ea"/>
                <a:sym typeface="+mn-ea"/>
              </a:rPr>
              <a:t>中给出的可接受序列所生成的非负路径，并通过标记步骤找到对应的堆栈排列。</a:t>
            </a:r>
            <a:endParaRPr lang="zh-CN" altLang="en-US" sz="2400" dirty="0">
              <a:latin typeface="+mn-ea"/>
              <a:sym typeface="+mn-ea"/>
            </a:endParaRPr>
          </a:p>
          <a:p>
            <a:pPr algn="just"/>
            <a:r>
              <a:rPr lang="zh-CN" altLang="en-US" sz="2400" dirty="0">
                <a:latin typeface="+mn-ea"/>
                <a:sym typeface="+mn-ea"/>
              </a:rPr>
              <a:t>解答：</a:t>
            </a:r>
            <a:r>
              <a:rPr lang="en-US" altLang="zh-CN" sz="2400" dirty="0">
                <a:latin typeface="+mn-ea"/>
                <a:sym typeface="+mn-ea"/>
              </a:rPr>
              <a:t> </a:t>
            </a:r>
            <a:r>
              <a:rPr lang="zh-CN" altLang="en-US" sz="2400" dirty="0">
                <a:latin typeface="+mn-ea"/>
                <a:sym typeface="+mn-ea"/>
              </a:rPr>
              <a:t>路径的纵坐标序列是从可接受序列（斜率序列）</a:t>
            </a:r>
            <a:r>
              <a:rPr lang="en-US" altLang="zh-CN" sz="2400" dirty="0">
                <a:latin typeface="+mn-ea"/>
                <a:sym typeface="+mn-ea"/>
              </a:rPr>
              <a:t>(+,+,+,−,−,+,−,−)</a:t>
            </a:r>
            <a:r>
              <a:rPr lang="zh-CN" altLang="en-US" sz="2400" dirty="0">
                <a:latin typeface="+mn-ea"/>
                <a:sym typeface="+mn-ea"/>
              </a:rPr>
              <a:t>计算出的部分和序列：</a:t>
            </a:r>
            <a:endParaRPr lang="zh-CN" altLang="en-US" sz="2400" dirty="0">
              <a:latin typeface="+mn-ea"/>
              <a:sym typeface="+mn-ea"/>
            </a:endParaRPr>
          </a:p>
          <a:p>
            <a:pPr algn="just"/>
            <a:r>
              <a:rPr lang="en-US" altLang="zh-CN" sz="2400" dirty="0">
                <a:latin typeface="+mn-ea"/>
                <a:sym typeface="+mn-ea"/>
              </a:rPr>
              <a:t>s=(0,1,2,3,2,1,2,1,0)</a:t>
            </a:r>
            <a:endParaRPr lang="en-US" altLang="zh-CN" sz="2400" dirty="0">
              <a:latin typeface="+mn-ea"/>
              <a:sym typeface="+mn-ea"/>
            </a:endParaRPr>
          </a:p>
          <a:p>
            <a:pPr algn="just"/>
            <a:r>
              <a:rPr lang="zh-CN" altLang="en-US" sz="2400" dirty="0">
                <a:latin typeface="+mn-ea"/>
                <a:sym typeface="+mn-ea"/>
              </a:rPr>
              <a:t>此路径的最大纵坐标</a:t>
            </a:r>
            <a:r>
              <a:rPr lang="en-US" altLang="zh-CN" sz="2400" dirty="0">
                <a:latin typeface="+mn-ea"/>
                <a:sym typeface="+mn-ea"/>
              </a:rPr>
              <a:t> k=3</a:t>
            </a:r>
            <a:r>
              <a:rPr lang="zh-CN" altLang="en-US" sz="2400" dirty="0">
                <a:latin typeface="+mn-ea"/>
                <a:sym typeface="+mn-ea"/>
              </a:rPr>
              <a:t>，如图</a:t>
            </a:r>
            <a:r>
              <a:rPr lang="en-US" altLang="zh-CN" sz="2400" dirty="0">
                <a:latin typeface="+mn-ea"/>
                <a:sym typeface="+mn-ea"/>
              </a:rPr>
              <a:t> 3 </a:t>
            </a:r>
            <a:r>
              <a:rPr lang="zh-CN" altLang="en-US" sz="2400" dirty="0">
                <a:latin typeface="+mn-ea"/>
                <a:sym typeface="+mn-ea"/>
              </a:rPr>
              <a:t>所示，路径中包含</a:t>
            </a:r>
            <a:r>
              <a:rPr lang="en-US" altLang="zh-CN" sz="2400" dirty="0">
                <a:latin typeface="+mn-ea"/>
                <a:sym typeface="+mn-ea"/>
              </a:rPr>
              <a:t> s=1,2,3</a:t>
            </a:r>
            <a:r>
              <a:rPr lang="zh-CN" altLang="en-US" sz="2400" dirty="0">
                <a:latin typeface="+mn-ea"/>
                <a:sym typeface="+mn-ea"/>
              </a:rPr>
              <a:t>的横线段（部分线段）。</a:t>
            </a:r>
            <a:r>
              <a:rPr lang="en-US" altLang="zh-CN" sz="2400" dirty="0">
                <a:latin typeface="+mn-ea"/>
                <a:sym typeface="+mn-ea"/>
              </a:rPr>
              <a:t>n=4 </a:t>
            </a:r>
            <a:r>
              <a:rPr lang="zh-CN" altLang="en-US" sz="2400" dirty="0">
                <a:latin typeface="+mn-ea"/>
                <a:sym typeface="+mn-ea"/>
              </a:rPr>
              <a:t>的上升步骤从左到右标记为</a:t>
            </a:r>
            <a:r>
              <a:rPr lang="en-US" altLang="zh-CN" sz="2400" dirty="0">
                <a:latin typeface="+mn-ea"/>
                <a:sym typeface="+mn-ea"/>
              </a:rPr>
              <a:t> 4, 3, 2, 1</a:t>
            </a:r>
            <a:r>
              <a:rPr lang="zh-CN" altLang="en-US" sz="2400" dirty="0">
                <a:latin typeface="+mn-ea"/>
                <a:sym typeface="+mn-ea"/>
              </a:rPr>
              <a:t>。然后，根据（</a:t>
            </a:r>
            <a:r>
              <a:rPr lang="en-US" altLang="zh-CN" sz="2400" dirty="0">
                <a:latin typeface="+mn-ea"/>
                <a:sym typeface="+mn-ea"/>
              </a:rPr>
              <a:t>3</a:t>
            </a:r>
            <a:r>
              <a:rPr lang="zh-CN" altLang="en-US" sz="2400" dirty="0">
                <a:latin typeface="+mn-ea"/>
                <a:sym typeface="+mn-ea"/>
              </a:rPr>
              <a:t>）对下降步骤进行标记。当从右到左读取这些下降步骤的标签时，生成的堆栈排列是</a:t>
            </a:r>
            <a:r>
              <a:rPr lang="en-US" altLang="zh-CN" sz="2400" dirty="0">
                <a:latin typeface="+mn-ea"/>
                <a:sym typeface="+mn-ea"/>
              </a:rPr>
              <a:t> 4132</a:t>
            </a:r>
            <a:r>
              <a:rPr lang="zh-CN" altLang="en-US" sz="2400" dirty="0">
                <a:latin typeface="+mn-ea"/>
                <a:sym typeface="+mn-ea"/>
              </a:rPr>
              <a:t>。</a:t>
            </a:r>
            <a:endParaRPr lang="zh-CN" altLang="en-US" sz="2400" dirty="0">
              <a:latin typeface="+mn-ea"/>
              <a:sym typeface="+mn-ea"/>
            </a:endParaRPr>
          </a:p>
        </p:txBody>
      </p:sp>
      <p:pic>
        <p:nvPicPr>
          <p:cNvPr id="7" name="图片 15"/>
          <p:cNvPicPr>
            <a:picLocks noChangeAspect="1"/>
          </p:cNvPicPr>
          <p:nvPr/>
        </p:nvPicPr>
        <p:blipFill>
          <a:blip r:embed="rId1"/>
          <a:stretch>
            <a:fillRect/>
          </a:stretch>
        </p:blipFill>
        <p:spPr>
          <a:xfrm>
            <a:off x="2803525" y="4527550"/>
            <a:ext cx="5888355" cy="195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文本框 6"/>
          <p:cNvSpPr txBox="1">
            <a:spLocks noChangeArrowheads="1"/>
          </p:cNvSpPr>
          <p:nvPr>
            <p:custDataLst>
              <p:tags r:id="rId1"/>
            </p:custDataLst>
          </p:nvPr>
        </p:nvSpPr>
        <p:spPr bwMode="auto">
          <a:xfrm>
            <a:off x="4585482" y="1209266"/>
            <a:ext cx="2143125"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2135" dirty="0">
                <a:solidFill>
                  <a:srgbClr val="345780"/>
                </a:solidFill>
                <a:latin typeface="+mn-ea"/>
                <a:ea typeface="+mn-ea"/>
              </a:rPr>
              <a:t>路径与</a:t>
            </a:r>
            <a:r>
              <a:rPr lang="en-US" altLang="zh-CN" sz="2135" dirty="0">
                <a:solidFill>
                  <a:srgbClr val="345780"/>
                </a:solidFill>
                <a:latin typeface="+mn-ea"/>
                <a:ea typeface="+mn-ea"/>
              </a:rPr>
              <a:t>Catalan</a:t>
            </a:r>
            <a:r>
              <a:rPr lang="zh-CN" altLang="en-US" sz="2135" dirty="0">
                <a:solidFill>
                  <a:srgbClr val="345780"/>
                </a:solidFill>
                <a:latin typeface="+mn-ea"/>
                <a:ea typeface="+mn-ea"/>
              </a:rPr>
              <a:t>数</a:t>
            </a:r>
            <a:endParaRPr lang="zh-CN" altLang="en-US" sz="2135" dirty="0">
              <a:solidFill>
                <a:srgbClr val="345780"/>
              </a:solidFill>
              <a:latin typeface="+mn-ea"/>
              <a:ea typeface="+mn-ea"/>
            </a:endParaRPr>
          </a:p>
        </p:txBody>
      </p:sp>
      <p:sp>
        <p:nvSpPr>
          <p:cNvPr id="1048595" name="矩形 2"/>
          <p:cNvSpPr/>
          <p:nvPr>
            <p:custDataLst>
              <p:tags r:id="rId2"/>
            </p:custDataLst>
          </p:nvPr>
        </p:nvSpPr>
        <p:spPr>
          <a:xfrm>
            <a:off x="4585482" y="1596220"/>
            <a:ext cx="1859280"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非负路径和正路径的定义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相关定理和证明</a:t>
            </a:r>
            <a:endParaRPr lang="zh-CN" altLang="en-US"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图例展示路径类型</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1048596" name="文本框 6"/>
          <p:cNvSpPr txBox="1">
            <a:spLocks noChangeArrowheads="1"/>
          </p:cNvSpPr>
          <p:nvPr>
            <p:custDataLst>
              <p:tags r:id="rId3"/>
            </p:custDataLst>
          </p:nvPr>
        </p:nvSpPr>
        <p:spPr bwMode="auto">
          <a:xfrm>
            <a:off x="4585483" y="2545533"/>
            <a:ext cx="2085340"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括号的合法序列</a:t>
            </a:r>
            <a:endParaRPr lang="zh-CN" altLang="en-US" sz="2135" dirty="0">
              <a:solidFill>
                <a:srgbClr val="345780"/>
              </a:solidFill>
              <a:latin typeface="+mn-ea"/>
              <a:ea typeface="+mn-ea"/>
            </a:endParaRPr>
          </a:p>
        </p:txBody>
      </p:sp>
      <p:sp>
        <p:nvSpPr>
          <p:cNvPr id="1048597" name="矩形 4"/>
          <p:cNvSpPr/>
          <p:nvPr>
            <p:custDataLst>
              <p:tags r:id="rId4"/>
            </p:custDataLst>
          </p:nvPr>
        </p:nvSpPr>
        <p:spPr>
          <a:xfrm>
            <a:off x="4585482" y="2932487"/>
            <a:ext cx="2011680"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合法括号序列的定义和例子</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图例展示合法括号序列</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1048598" name="文本框 6"/>
          <p:cNvSpPr txBox="1">
            <a:spLocks noChangeArrowheads="1"/>
          </p:cNvSpPr>
          <p:nvPr>
            <p:custDataLst>
              <p:tags r:id="rId5"/>
            </p:custDataLst>
          </p:nvPr>
        </p:nvSpPr>
        <p:spPr bwMode="auto">
          <a:xfrm>
            <a:off x="4585483" y="3878405"/>
            <a:ext cx="1270000"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堆栈排列</a:t>
            </a:r>
            <a:endParaRPr lang="zh-CN" altLang="en-US" sz="2135" dirty="0">
              <a:solidFill>
                <a:srgbClr val="345780"/>
              </a:solidFill>
              <a:latin typeface="+mn-ea"/>
              <a:ea typeface="+mn-ea"/>
            </a:endParaRPr>
          </a:p>
        </p:txBody>
      </p:sp>
      <p:sp>
        <p:nvSpPr>
          <p:cNvPr id="1048599" name="矩形 6"/>
          <p:cNvSpPr/>
          <p:nvPr>
            <p:custDataLst>
              <p:tags r:id="rId6"/>
            </p:custDataLst>
          </p:nvPr>
        </p:nvSpPr>
        <p:spPr>
          <a:xfrm>
            <a:off x="4585482" y="4265359"/>
            <a:ext cx="1704975"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堆栈操作的定义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数的对应关系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示例和步骤说明</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1048600" name="文本框 6"/>
          <p:cNvSpPr txBox="1">
            <a:spLocks noChangeArrowheads="1"/>
          </p:cNvSpPr>
          <p:nvPr>
            <p:custDataLst>
              <p:tags r:id="rId7"/>
            </p:custDataLst>
          </p:nvPr>
        </p:nvSpPr>
        <p:spPr bwMode="auto">
          <a:xfrm>
            <a:off x="4585482" y="5211253"/>
            <a:ext cx="2357120"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良好括号化的乘积</a:t>
            </a:r>
            <a:endParaRPr lang="zh-CN" altLang="en-US" sz="2135" dirty="0">
              <a:solidFill>
                <a:srgbClr val="345780"/>
              </a:solidFill>
              <a:latin typeface="+mn-ea"/>
              <a:ea typeface="+mn-ea"/>
            </a:endParaRPr>
          </a:p>
        </p:txBody>
      </p:sp>
      <p:sp>
        <p:nvSpPr>
          <p:cNvPr id="1048601" name="矩形 8"/>
          <p:cNvSpPr/>
          <p:nvPr>
            <p:custDataLst>
              <p:tags r:id="rId8"/>
            </p:custDataLst>
          </p:nvPr>
        </p:nvSpPr>
        <p:spPr>
          <a:xfrm>
            <a:off x="4585482" y="5598207"/>
            <a:ext cx="1402080"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乘积的括号化方式</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a:t>
            </a:r>
            <a:endParaRPr lang="zh-CN" altLang="en-US" sz="1200" dirty="0">
              <a:solidFill>
                <a:schemeClr val="tx1">
                  <a:lumMod val="65000"/>
                  <a:lumOff val="35000"/>
                </a:schemeClr>
              </a:solidFill>
              <a:latin typeface="Calibri Light" panose="020F0302020204030204" pitchFamily="34" charset="0"/>
              <a:ea typeface="方正兰亭黑_GBK"/>
            </a:endParaRPr>
          </a:p>
        </p:txBody>
      </p:sp>
      <p:grpSp>
        <p:nvGrpSpPr>
          <p:cNvPr id="33" name="组合 9"/>
          <p:cNvGrpSpPr/>
          <p:nvPr>
            <p:custDataLst>
              <p:tags r:id="rId9"/>
            </p:custDataLst>
          </p:nvPr>
        </p:nvGrpSpPr>
        <p:grpSpPr>
          <a:xfrm>
            <a:off x="3888040" y="1259743"/>
            <a:ext cx="677030" cy="644252"/>
            <a:chOff x="5316408" y="1023858"/>
            <a:chExt cx="507772" cy="483189"/>
          </a:xfrm>
        </p:grpSpPr>
        <p:sp>
          <p:nvSpPr>
            <p:cNvPr id="1048602" name="椭圆 10"/>
            <p:cNvSpPr/>
            <p:nvPr>
              <p:custDataLst>
                <p:tags r:id="rId10"/>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3" name="矩形 11"/>
            <p:cNvSpPr/>
            <p:nvPr>
              <p:custDataLst>
                <p:tags r:id="rId11"/>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01</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34" name="组合 12"/>
          <p:cNvGrpSpPr/>
          <p:nvPr>
            <p:custDataLst>
              <p:tags r:id="rId12"/>
            </p:custDataLst>
          </p:nvPr>
        </p:nvGrpSpPr>
        <p:grpSpPr>
          <a:xfrm>
            <a:off x="3916538" y="2545533"/>
            <a:ext cx="677030" cy="644252"/>
            <a:chOff x="5316408" y="1023858"/>
            <a:chExt cx="507772" cy="483189"/>
          </a:xfrm>
        </p:grpSpPr>
        <p:sp>
          <p:nvSpPr>
            <p:cNvPr id="1048604" name="椭圆 13"/>
            <p:cNvSpPr/>
            <p:nvPr>
              <p:custDataLst>
                <p:tags r:id="rId13"/>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5" name="矩形 14"/>
            <p:cNvSpPr/>
            <p:nvPr>
              <p:custDataLst>
                <p:tags r:id="rId14"/>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02</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35" name="组合 15"/>
          <p:cNvGrpSpPr/>
          <p:nvPr>
            <p:custDataLst>
              <p:tags r:id="rId15"/>
            </p:custDataLst>
          </p:nvPr>
        </p:nvGrpSpPr>
        <p:grpSpPr>
          <a:xfrm>
            <a:off x="3912280" y="3868134"/>
            <a:ext cx="677030" cy="644252"/>
            <a:chOff x="5316408" y="1023858"/>
            <a:chExt cx="507772" cy="483189"/>
          </a:xfrm>
        </p:grpSpPr>
        <p:sp>
          <p:nvSpPr>
            <p:cNvPr id="1048606" name="椭圆 16"/>
            <p:cNvSpPr/>
            <p:nvPr>
              <p:custDataLst>
                <p:tags r:id="rId16"/>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7" name="矩形 17"/>
            <p:cNvSpPr/>
            <p:nvPr>
              <p:custDataLst>
                <p:tags r:id="rId17"/>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03</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36" name="组合 18"/>
          <p:cNvGrpSpPr/>
          <p:nvPr>
            <p:custDataLst>
              <p:tags r:id="rId18"/>
            </p:custDataLst>
          </p:nvPr>
        </p:nvGrpSpPr>
        <p:grpSpPr>
          <a:xfrm>
            <a:off x="3949231" y="5212044"/>
            <a:ext cx="677030" cy="644252"/>
            <a:chOff x="5316408" y="1023858"/>
            <a:chExt cx="507772" cy="483189"/>
          </a:xfrm>
        </p:grpSpPr>
        <p:sp>
          <p:nvSpPr>
            <p:cNvPr id="1048608" name="椭圆 19"/>
            <p:cNvSpPr/>
            <p:nvPr>
              <p:custDataLst>
                <p:tags r:id="rId19"/>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9" name="矩形 20"/>
            <p:cNvSpPr/>
            <p:nvPr>
              <p:custDataLst>
                <p:tags r:id="rId20"/>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04</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sp>
        <p:nvSpPr>
          <p:cNvPr id="1048610" name="标题 1"/>
          <p:cNvSpPr txBox="1"/>
          <p:nvPr/>
        </p:nvSpPr>
        <p:spPr>
          <a:xfrm>
            <a:off x="937790" y="814563"/>
            <a:ext cx="2893102" cy="1479029"/>
          </a:xfrm>
          <a:prstGeom prst="rect">
            <a:avLst/>
          </a:prstGeom>
        </p:spPr>
        <p:txBody>
          <a:bodyPr vert="horz" lIns="91440" tIns="45720" rIns="91440" bIns="45720" rtlCol="0" anchor="ctr">
            <a:noAutofit/>
          </a:bodyPr>
          <a:lstStyle>
            <a:lvl1pPr algn="dist" defTabSz="914400" rtl="0" eaLnBrk="1" latinLnBrk="0" hangingPunct="1">
              <a:lnSpc>
                <a:spcPct val="90000"/>
              </a:lnSpc>
              <a:spcBef>
                <a:spcPct val="0"/>
              </a:spcBef>
              <a:buNone/>
              <a:defRPr sz="6600" kern="1200">
                <a:solidFill>
                  <a:schemeClr val="accent1"/>
                </a:solidFill>
                <a:latin typeface="思源宋体 CN Heavy" panose="02020900000000000000" pitchFamily="18" charset="-122"/>
                <a:ea typeface="思源宋体 CN Heavy" panose="02020900000000000000" pitchFamily="18" charset="-122"/>
                <a:cs typeface="+mj-cs"/>
              </a:defRPr>
            </a:lvl1pPr>
          </a:lstStyle>
          <a:p>
            <a:pPr algn="just"/>
            <a:r>
              <a:rPr lang="zh-CN" altLang="en-US" dirty="0">
                <a:solidFill>
                  <a:srgbClr val="3F6188"/>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dirty="0">
              <a:solidFill>
                <a:srgbClr val="3F6188"/>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8611" name="文本占位符 2"/>
          <p:cNvSpPr txBox="1"/>
          <p:nvPr/>
        </p:nvSpPr>
        <p:spPr>
          <a:xfrm>
            <a:off x="-33464" y="1786991"/>
            <a:ext cx="4140200" cy="1479550"/>
          </a:xfrm>
          <a:prstGeom prst="rect">
            <a:avLst/>
          </a:prstGeom>
        </p:spPr>
        <p:txBody>
          <a:bodyPr vert="horz" lIns="91440" tIns="45720" rIns="91440" bIns="45720" rtlCol="0" anchor="ctr">
            <a:noAutofit/>
          </a:bodyPr>
          <a:lstStyle>
            <a:lvl1pPr marL="0" indent="0" algn="dist" defTabSz="914400" rtl="0" eaLnBrk="1" latinLnBrk="0" hangingPunct="1">
              <a:lnSpc>
                <a:spcPct val="90000"/>
              </a:lnSpc>
              <a:spcBef>
                <a:spcPts val="1000"/>
              </a:spcBef>
              <a:buFontTx/>
              <a:buNone/>
              <a:defRPr lang="zh-CN" altLang="en-US" sz="4800" kern="120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Tx/>
              <a:buNone/>
              <a:defRPr lang="zh-CN" altLang="en-US" sz="1800" kern="1200" smtClean="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lang="zh-CN" altLang="en-US" sz="1800" kern="1200" smtClean="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lang="zh-CN" altLang="en-US" sz="1800" kern="1200" smtClean="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600" dirty="0">
                <a:solidFill>
                  <a:srgbClr val="3F6188"/>
                </a:solidFill>
                <a:latin typeface="Arial" panose="020B0604020202020204" pitchFamily="34" charset="0"/>
                <a:ea typeface="微软雅黑" panose="020B0503020204020204" pitchFamily="34" charset="-122"/>
                <a:sym typeface="Arial" panose="020B0604020202020204" pitchFamily="34" charset="0"/>
              </a:rPr>
              <a:t>contents</a:t>
            </a:r>
            <a:endParaRPr lang="en-US" sz="3600" dirty="0">
              <a:solidFill>
                <a:srgbClr val="3F6188"/>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a:off x="7537385" y="1186815"/>
            <a:ext cx="3383980" cy="5034280"/>
            <a:chOff x="6323" y="2104"/>
            <a:chExt cx="5329" cy="7928"/>
          </a:xfrm>
        </p:grpSpPr>
        <p:sp>
          <p:nvSpPr>
            <p:cNvPr id="3" name="文本框 6"/>
            <p:cNvSpPr txBox="1">
              <a:spLocks noChangeArrowheads="1"/>
            </p:cNvSpPr>
            <p:nvPr>
              <p:custDataLst>
                <p:tags r:id="rId21"/>
              </p:custDataLst>
            </p:nvPr>
          </p:nvSpPr>
          <p:spPr bwMode="auto">
            <a:xfrm>
              <a:off x="7421" y="2104"/>
              <a:ext cx="2000"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满二叉树</a:t>
              </a:r>
              <a:endParaRPr lang="zh-CN" altLang="en-US" sz="2135" dirty="0">
                <a:solidFill>
                  <a:srgbClr val="345780"/>
                </a:solidFill>
                <a:latin typeface="+mn-ea"/>
                <a:ea typeface="+mn-ea"/>
              </a:endParaRPr>
            </a:p>
          </p:txBody>
        </p:sp>
        <p:sp>
          <p:nvSpPr>
            <p:cNvPr id="4" name="矩形 2"/>
            <p:cNvSpPr/>
            <p:nvPr>
              <p:custDataLst>
                <p:tags r:id="rId22"/>
              </p:custDataLst>
            </p:nvPr>
          </p:nvSpPr>
          <p:spPr>
            <a:xfrm>
              <a:off x="7421" y="2714"/>
              <a:ext cx="2205"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满二叉树的定义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5" name="文本框 6"/>
            <p:cNvSpPr txBox="1">
              <a:spLocks noChangeArrowheads="1"/>
            </p:cNvSpPr>
            <p:nvPr>
              <p:custDataLst>
                <p:tags r:id="rId23"/>
              </p:custDataLst>
            </p:nvPr>
          </p:nvSpPr>
          <p:spPr bwMode="auto">
            <a:xfrm>
              <a:off x="7421" y="4209"/>
              <a:ext cx="4140"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凸多边形的三角剖分</a:t>
              </a:r>
              <a:endParaRPr lang="zh-CN" altLang="en-US" sz="2135" dirty="0">
                <a:solidFill>
                  <a:srgbClr val="345780"/>
                </a:solidFill>
                <a:latin typeface="+mn-ea"/>
                <a:ea typeface="+mn-ea"/>
              </a:endParaRPr>
            </a:p>
          </p:txBody>
        </p:sp>
        <p:sp>
          <p:nvSpPr>
            <p:cNvPr id="6" name="矩形 4"/>
            <p:cNvSpPr/>
            <p:nvPr>
              <p:custDataLst>
                <p:tags r:id="rId24"/>
              </p:custDataLst>
            </p:nvPr>
          </p:nvSpPr>
          <p:spPr>
            <a:xfrm>
              <a:off x="7421" y="4818"/>
              <a:ext cx="2205"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三角剖分的定义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7" name="文本框 6"/>
            <p:cNvSpPr txBox="1">
              <a:spLocks noChangeArrowheads="1"/>
            </p:cNvSpPr>
            <p:nvPr>
              <p:custDataLst>
                <p:tags r:id="rId25"/>
              </p:custDataLst>
            </p:nvPr>
          </p:nvSpPr>
          <p:spPr bwMode="auto">
            <a:xfrm>
              <a:off x="7421" y="6308"/>
              <a:ext cx="4231"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2135" dirty="0">
                  <a:solidFill>
                    <a:srgbClr val="345780"/>
                  </a:solidFill>
                  <a:latin typeface="+mn-ea"/>
                  <a:ea typeface="+mn-ea"/>
                </a:rPr>
                <a:t>Catalan</a:t>
              </a:r>
              <a:r>
                <a:rPr lang="zh-CN" altLang="en-US" sz="2135" dirty="0">
                  <a:solidFill>
                    <a:srgbClr val="345780"/>
                  </a:solidFill>
                  <a:latin typeface="+mn-ea"/>
                  <a:ea typeface="+mn-ea"/>
                </a:rPr>
                <a:t>数的生成函数</a:t>
              </a:r>
              <a:endParaRPr lang="zh-CN" altLang="en-US" sz="2135" dirty="0">
                <a:solidFill>
                  <a:srgbClr val="345780"/>
                </a:solidFill>
                <a:latin typeface="+mn-ea"/>
                <a:ea typeface="+mn-ea"/>
              </a:endParaRPr>
            </a:p>
          </p:txBody>
        </p:sp>
        <p:sp>
          <p:nvSpPr>
            <p:cNvPr id="8" name="矩形 6"/>
            <p:cNvSpPr/>
            <p:nvPr>
              <p:custDataLst>
                <p:tags r:id="rId26"/>
              </p:custDataLst>
            </p:nvPr>
          </p:nvSpPr>
          <p:spPr>
            <a:xfrm>
              <a:off x="7421" y="6917"/>
              <a:ext cx="2205"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生成函数的定义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公式推导</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9" name="文本框 6"/>
            <p:cNvSpPr txBox="1">
              <a:spLocks noChangeArrowheads="1"/>
            </p:cNvSpPr>
            <p:nvPr>
              <p:custDataLst>
                <p:tags r:id="rId27"/>
              </p:custDataLst>
            </p:nvPr>
          </p:nvSpPr>
          <p:spPr bwMode="auto">
            <a:xfrm>
              <a:off x="7421" y="8407"/>
              <a:ext cx="4231"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2135" dirty="0">
                  <a:solidFill>
                    <a:srgbClr val="345780"/>
                  </a:solidFill>
                  <a:latin typeface="+mn-ea"/>
                  <a:ea typeface="+mn-ea"/>
                </a:rPr>
                <a:t>Catalan</a:t>
              </a:r>
              <a:r>
                <a:rPr lang="zh-CN" altLang="en-US" sz="2135" dirty="0">
                  <a:solidFill>
                    <a:srgbClr val="345780"/>
                  </a:solidFill>
                  <a:latin typeface="+mn-ea"/>
                  <a:ea typeface="+mn-ea"/>
                </a:rPr>
                <a:t>数的渐近行为</a:t>
              </a:r>
              <a:endParaRPr lang="zh-CN" altLang="en-US" sz="2135" dirty="0">
                <a:solidFill>
                  <a:srgbClr val="345780"/>
                </a:solidFill>
                <a:latin typeface="+mn-ea"/>
                <a:ea typeface="+mn-ea"/>
              </a:endParaRPr>
            </a:p>
          </p:txBody>
        </p:sp>
        <p:sp>
          <p:nvSpPr>
            <p:cNvPr id="10" name="矩形 8"/>
            <p:cNvSpPr/>
            <p:nvPr>
              <p:custDataLst>
                <p:tags r:id="rId28"/>
              </p:custDataLst>
            </p:nvPr>
          </p:nvSpPr>
          <p:spPr>
            <a:xfrm>
              <a:off x="7421" y="9016"/>
              <a:ext cx="1968"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渐近行为的分析</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结论和应用</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公式展示</a:t>
              </a:r>
              <a:endParaRPr lang="zh-CN" altLang="en-US" sz="1200" dirty="0">
                <a:solidFill>
                  <a:schemeClr val="tx1">
                    <a:lumMod val="65000"/>
                    <a:lumOff val="35000"/>
                  </a:schemeClr>
                </a:solidFill>
                <a:latin typeface="Calibri Light" panose="020F0302020204030204" pitchFamily="34" charset="0"/>
                <a:ea typeface="方正兰亭黑_GBK"/>
              </a:endParaRPr>
            </a:p>
          </p:txBody>
        </p:sp>
        <p:grpSp>
          <p:nvGrpSpPr>
            <p:cNvPr id="11" name="组合 9"/>
            <p:cNvGrpSpPr/>
            <p:nvPr/>
          </p:nvGrpSpPr>
          <p:grpSpPr>
            <a:xfrm>
              <a:off x="6323" y="2184"/>
              <a:ext cx="1036" cy="1015"/>
              <a:chOff x="5316408" y="1023858"/>
              <a:chExt cx="493485" cy="483189"/>
            </a:xfrm>
          </p:grpSpPr>
          <p:sp>
            <p:nvSpPr>
              <p:cNvPr id="12" name="椭圆 10"/>
              <p:cNvSpPr/>
              <p:nvPr>
                <p:custDataLst>
                  <p:tags r:id="rId29"/>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3" name="矩形 11"/>
              <p:cNvSpPr/>
              <p:nvPr>
                <p:custDataLst>
                  <p:tags r:id="rId30"/>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05</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14" name="组合 12"/>
            <p:cNvGrpSpPr/>
            <p:nvPr/>
          </p:nvGrpSpPr>
          <p:grpSpPr>
            <a:xfrm>
              <a:off x="6368" y="4209"/>
              <a:ext cx="1036" cy="1015"/>
              <a:chOff x="5316408" y="1023858"/>
              <a:chExt cx="493485" cy="483189"/>
            </a:xfrm>
          </p:grpSpPr>
          <p:sp>
            <p:nvSpPr>
              <p:cNvPr id="15" name="椭圆 13"/>
              <p:cNvSpPr/>
              <p:nvPr>
                <p:custDataLst>
                  <p:tags r:id="rId31"/>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6" name="矩形 14"/>
              <p:cNvSpPr/>
              <p:nvPr>
                <p:custDataLst>
                  <p:tags r:id="rId32"/>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06</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17" name="组合 15"/>
            <p:cNvGrpSpPr/>
            <p:nvPr/>
          </p:nvGrpSpPr>
          <p:grpSpPr>
            <a:xfrm>
              <a:off x="6361" y="6292"/>
              <a:ext cx="1036" cy="1015"/>
              <a:chOff x="5316408" y="1023858"/>
              <a:chExt cx="493485" cy="483189"/>
            </a:xfrm>
          </p:grpSpPr>
          <p:sp>
            <p:nvSpPr>
              <p:cNvPr id="18" name="椭圆 16"/>
              <p:cNvSpPr/>
              <p:nvPr>
                <p:custDataLst>
                  <p:tags r:id="rId33"/>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9" name="矩形 17"/>
              <p:cNvSpPr/>
              <p:nvPr>
                <p:custDataLst>
                  <p:tags r:id="rId34"/>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07</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20" name="组合 18"/>
            <p:cNvGrpSpPr/>
            <p:nvPr/>
          </p:nvGrpSpPr>
          <p:grpSpPr>
            <a:xfrm>
              <a:off x="6419" y="8408"/>
              <a:ext cx="1036" cy="1015"/>
              <a:chOff x="5316408" y="1023858"/>
              <a:chExt cx="493485" cy="483189"/>
            </a:xfrm>
          </p:grpSpPr>
          <p:sp>
            <p:nvSpPr>
              <p:cNvPr id="21" name="椭圆 19"/>
              <p:cNvSpPr/>
              <p:nvPr>
                <p:custDataLst>
                  <p:tags r:id="rId35"/>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22" name="矩形 20"/>
              <p:cNvSpPr/>
              <p:nvPr>
                <p:custDataLst>
                  <p:tags r:id="rId36"/>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08</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04</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zh-CN" altLang="en-US" sz="6000" dirty="0">
                <a:solidFill>
                  <a:srgbClr val="345780"/>
                </a:solidFill>
                <a:latin typeface="+mn-ea"/>
                <a:sym typeface="+mn-ea"/>
              </a:rPr>
              <a:t>良好括号化的乘积</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乘积的括号化方式</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与</a:t>
            </a:r>
            <a:r>
              <a:rPr lang="en-US" altLang="zh-CN" dirty="0">
                <a:solidFill>
                  <a:schemeClr val="tx1">
                    <a:lumMod val="65000"/>
                    <a:lumOff val="35000"/>
                  </a:schemeClr>
                </a:solidFill>
                <a:latin typeface="Calibri Light" panose="020F0302020204030204" pitchFamily="34" charset="0"/>
                <a:ea typeface="方正兰亭黑_GBK"/>
                <a:sym typeface="+mn-ea"/>
              </a:rPr>
              <a:t>Catalan</a:t>
            </a:r>
            <a:r>
              <a:rPr lang="zh-CN" altLang="en-US" dirty="0">
                <a:solidFill>
                  <a:schemeClr val="tx1">
                    <a:lumMod val="65000"/>
                    <a:lumOff val="35000"/>
                  </a:schemeClr>
                </a:solidFill>
                <a:latin typeface="Calibri Light" panose="020F0302020204030204" pitchFamily="34" charset="0"/>
                <a:ea typeface="方正兰亭黑_GBK"/>
                <a:sym typeface="+mn-ea"/>
              </a:rPr>
              <a:t>数的关系</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示例</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pic>
        <p:nvPicPr>
          <p:cNvPr id="2" name="图片 1" descr="2018-02-22 164251"/>
          <p:cNvPicPr>
            <a:picLocks noChangeAspect="1"/>
          </p:cNvPicPr>
          <p:nvPr/>
        </p:nvPicPr>
        <p:blipFill>
          <a:blip r:embed="rId2"/>
          <a:stretch>
            <a:fillRect/>
          </a:stretch>
        </p:blipFill>
        <p:spPr>
          <a:xfrm>
            <a:off x="7002780" y="2157095"/>
            <a:ext cx="4377055" cy="2922270"/>
          </a:xfrm>
          <a:prstGeom prst="rect">
            <a:avLst/>
          </a:prstGeom>
        </p:spPr>
      </p:pic>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考虑一个具有二元运算的代数结构</a:t>
            </a:r>
            <a:r>
              <a:rPr lang="en-US" altLang="zh-CN" sz="2400" dirty="0">
                <a:latin typeface="+mn-ea"/>
                <a:sym typeface="+mn-ea"/>
              </a:rPr>
              <a:t> S</a:t>
            </a:r>
            <a:r>
              <a:rPr lang="zh-CN" altLang="en-US" sz="2400" dirty="0">
                <a:latin typeface="+mn-ea"/>
                <a:sym typeface="+mn-ea"/>
              </a:rPr>
              <a:t>，我们称该运算为乘法。通常情况下，我们可以用</a:t>
            </a:r>
            <a:r>
              <a:rPr lang="en-US" altLang="zh-CN" sz="2400" dirty="0">
                <a:latin typeface="+mn-ea"/>
                <a:sym typeface="+mn-ea"/>
              </a:rPr>
              <a:t> xy </a:t>
            </a:r>
            <a:r>
              <a:rPr lang="zh-CN" altLang="en-US" sz="2400" dirty="0">
                <a:latin typeface="+mn-ea"/>
                <a:sym typeface="+mn-ea"/>
              </a:rPr>
              <a:t>来表示</a:t>
            </a:r>
            <a:r>
              <a:rPr lang="en-US" altLang="zh-CN" sz="2400" dirty="0">
                <a:latin typeface="+mn-ea"/>
                <a:sym typeface="+mn-ea"/>
              </a:rPr>
              <a:t> x,y∈S </a:t>
            </a:r>
            <a:r>
              <a:rPr lang="zh-CN" altLang="en-US" sz="2400" dirty="0">
                <a:latin typeface="+mn-ea"/>
                <a:sym typeface="+mn-ea"/>
              </a:rPr>
              <a:t>的乘积。</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假设该运算是非交换的，也就是说，一般情况下</a:t>
            </a:r>
            <a:r>
              <a:rPr lang="en-US" altLang="zh-CN" sz="2400" dirty="0">
                <a:latin typeface="+mn-ea"/>
                <a:sym typeface="+mn-ea"/>
              </a:rPr>
              <a:t> xy≠yx</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当乘法是结合律</a:t>
            </a:r>
            <a:r>
              <a:rPr lang="en-US" altLang="zh-CN" sz="2400" dirty="0">
                <a:latin typeface="+mn-ea"/>
                <a:sym typeface="+mn-ea"/>
              </a:rPr>
              <a:t>associative</a:t>
            </a:r>
            <a:r>
              <a:rPr lang="zh-CN" altLang="en-US" sz="2400" dirty="0">
                <a:latin typeface="+mn-ea"/>
                <a:sym typeface="+mn-ea"/>
              </a:rPr>
              <a:t>的，即对于所有</a:t>
            </a:r>
            <a:r>
              <a:rPr lang="en-US" altLang="zh-CN" sz="2400" dirty="0">
                <a:latin typeface="+mn-ea"/>
                <a:sym typeface="+mn-ea"/>
              </a:rPr>
              <a:t> x,y,z∈S</a:t>
            </a:r>
            <a:r>
              <a:rPr lang="zh-CN" altLang="en-US" sz="2400" dirty="0">
                <a:latin typeface="+mn-ea"/>
                <a:sym typeface="+mn-ea"/>
              </a:rPr>
              <a:t>，有</a:t>
            </a:r>
            <a:r>
              <a:rPr lang="en-US" altLang="zh-CN" sz="2400" dirty="0">
                <a:latin typeface="+mn-ea"/>
                <a:sym typeface="+mn-ea"/>
              </a:rPr>
              <a:t> (xy)z=x(yz)</a:t>
            </a:r>
            <a:r>
              <a:rPr lang="zh-CN" altLang="en-US" sz="2400" dirty="0">
                <a:latin typeface="+mn-ea"/>
                <a:sym typeface="+mn-ea"/>
              </a:rPr>
              <a:t>，那么</a:t>
            </a:r>
            <a:r>
              <a:rPr lang="en-US" altLang="zh-CN" sz="2400" dirty="0">
                <a:latin typeface="+mn-ea"/>
                <a:sym typeface="+mn-ea"/>
              </a:rPr>
              <a:t> n+1 </a:t>
            </a:r>
            <a:r>
              <a:rPr lang="zh-CN" altLang="en-US" sz="2400" dirty="0">
                <a:latin typeface="+mn-ea"/>
                <a:sym typeface="+mn-ea"/>
              </a:rPr>
              <a:t>个元素</a:t>
            </a:r>
            <a:r>
              <a:rPr lang="en-US" altLang="zh-CN" sz="2400" dirty="0">
                <a:latin typeface="+mn-ea"/>
                <a:sym typeface="+mn-ea"/>
              </a:rPr>
              <a:t> x1x2⋯xn+1 </a:t>
            </a:r>
            <a:r>
              <a:rPr lang="zh-CN" altLang="en-US" sz="2400" dirty="0">
                <a:latin typeface="+mn-ea"/>
                <a:sym typeface="+mn-ea"/>
              </a:rPr>
              <a:t>的乘积是定义良好的</a:t>
            </a:r>
            <a:r>
              <a:rPr lang="en-US" altLang="zh-CN" sz="2400" dirty="0">
                <a:latin typeface="+mn-ea"/>
                <a:sym typeface="+mn-ea"/>
              </a:rPr>
              <a:t>welldefined</a:t>
            </a:r>
            <a:r>
              <a:rPr lang="zh-CN" altLang="en-US" sz="2400" dirty="0">
                <a:latin typeface="+mn-ea"/>
                <a:sym typeface="+mn-ea"/>
              </a:rPr>
              <a:t>。</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但如果假设乘法在</a:t>
            </a:r>
            <a:r>
              <a:rPr lang="en-US" altLang="zh-CN" sz="2400" dirty="0">
                <a:latin typeface="+mn-ea"/>
                <a:sym typeface="+mn-ea"/>
              </a:rPr>
              <a:t> S </a:t>
            </a:r>
            <a:r>
              <a:rPr lang="zh-CN" altLang="en-US" sz="2400" dirty="0">
                <a:latin typeface="+mn-ea"/>
                <a:sym typeface="+mn-ea"/>
              </a:rPr>
              <a:t>中不是结合的，那么乘积</a:t>
            </a:r>
            <a:r>
              <a:rPr lang="en-US" altLang="zh-CN" sz="2400" dirty="0">
                <a:latin typeface="+mn-ea"/>
                <a:sym typeface="+mn-ea"/>
              </a:rPr>
              <a:t> x1x2⋯xn+1</a:t>
            </a:r>
            <a:r>
              <a:rPr lang="zh-CN" altLang="en-US" sz="2400" dirty="0">
                <a:latin typeface="+mn-ea"/>
                <a:sym typeface="+mn-ea"/>
              </a:rPr>
              <a:t>只有在适当插入括号后，才能递归地确定要乘的元素对。我们将没有括号的序列</a:t>
            </a:r>
            <a:r>
              <a:rPr lang="en-US" altLang="zh-CN" sz="2400" dirty="0">
                <a:latin typeface="+mn-ea"/>
                <a:sym typeface="+mn-ea"/>
              </a:rPr>
              <a:t> x1x2⋯xn+1 </a:t>
            </a:r>
            <a:r>
              <a:rPr lang="zh-CN" altLang="en-US" sz="2400" dirty="0">
                <a:latin typeface="+mn-ea"/>
                <a:sym typeface="+mn-ea"/>
              </a:rPr>
              <a:t>简单地称为乘积</a:t>
            </a:r>
            <a:r>
              <a:rPr lang="en-US" altLang="zh-CN" sz="2400" dirty="0">
                <a:latin typeface="+mn-ea"/>
                <a:sym typeface="+mn-ea"/>
              </a:rPr>
              <a:t>(product)</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我们将确定如何为乘积</a:t>
            </a:r>
            <a:r>
              <a:rPr lang="en-US" altLang="zh-CN" sz="2400" dirty="0">
                <a:latin typeface="+mn-ea"/>
                <a:sym typeface="+mn-ea"/>
              </a:rPr>
              <a:t> x1x2⋯xn+1</a:t>
            </a:r>
            <a:r>
              <a:rPr lang="zh-CN" altLang="en-US" sz="2400" dirty="0">
                <a:latin typeface="+mn-ea"/>
                <a:sym typeface="+mn-ea"/>
              </a:rPr>
              <a:t>插入括号。假设二元运算是非交换且非结合的，这允许我们将此数量解释为通过括号化乘积，得到的</a:t>
            </a:r>
            <a:r>
              <a:rPr lang="en-US" altLang="zh-CN" sz="2400" dirty="0">
                <a:latin typeface="+mn-ea"/>
                <a:sym typeface="+mn-ea"/>
              </a:rPr>
              <a:t> S </a:t>
            </a:r>
            <a:r>
              <a:rPr lang="zh-CN" altLang="en-US" sz="2400" dirty="0">
                <a:latin typeface="+mn-ea"/>
                <a:sym typeface="+mn-ea"/>
              </a:rPr>
              <a:t>中不同元素的最大数量。然而，我们也可以考虑</a:t>
            </a:r>
            <a:r>
              <a:rPr lang="en-US" altLang="zh-CN" sz="2400" dirty="0">
                <a:latin typeface="+mn-ea"/>
                <a:sym typeface="+mn-ea"/>
              </a:rPr>
              <a:t> xi </a:t>
            </a:r>
            <a:r>
              <a:rPr lang="zh-CN" altLang="en-US" sz="2400" dirty="0">
                <a:latin typeface="+mn-ea"/>
                <a:sym typeface="+mn-ea"/>
              </a:rPr>
              <a:t>是实数，二元运算是普通乘法。在这种情况下，我们寻求通过连续的两个数相乘来计算乘积</a:t>
            </a:r>
            <a:r>
              <a:rPr lang="en-US" altLang="zh-CN" sz="2400" dirty="0">
                <a:latin typeface="+mn-ea"/>
                <a:sym typeface="+mn-ea"/>
              </a:rPr>
              <a:t> x1x2⋯xn+1 </a:t>
            </a:r>
            <a:r>
              <a:rPr lang="zh-CN" altLang="en-US" sz="2400" dirty="0">
                <a:latin typeface="+mn-ea"/>
                <a:sym typeface="+mn-ea"/>
              </a:rPr>
              <a:t>的不同方式。这正是卡塔兰最初对这个问题的表述。</a:t>
            </a:r>
            <a:endParaRPr lang="zh-CN" altLang="en-US" sz="2400" dirty="0">
              <a:latin typeface="+mn-ea"/>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示例</a:t>
            </a:r>
            <a:r>
              <a:rPr lang="en-US" altLang="zh-CN" sz="2400" dirty="0">
                <a:latin typeface="+mn-ea"/>
                <a:sym typeface="+mn-ea"/>
              </a:rPr>
              <a:t> 8</a:t>
            </a:r>
            <a:endParaRPr lang="en-US" altLang="zh-CN" sz="2400" dirty="0">
              <a:latin typeface="+mn-ea"/>
              <a:sym typeface="+mn-ea"/>
            </a:endParaRPr>
          </a:p>
          <a:p>
            <a:pPr algn="just"/>
            <a:r>
              <a:rPr lang="zh-CN" altLang="en-US" sz="2400" dirty="0">
                <a:latin typeface="+mn-ea"/>
                <a:sym typeface="+mn-ea"/>
              </a:rPr>
              <a:t>找出乘积</a:t>
            </a:r>
            <a:r>
              <a:rPr lang="en-US" altLang="zh-CN" sz="2400" dirty="0">
                <a:latin typeface="+mn-ea"/>
                <a:sym typeface="+mn-ea"/>
              </a:rPr>
              <a:t> x1x2x3x4 </a:t>
            </a:r>
            <a:r>
              <a:rPr lang="zh-CN" altLang="en-US" sz="2400" dirty="0">
                <a:latin typeface="+mn-ea"/>
                <a:sym typeface="+mn-ea"/>
              </a:rPr>
              <a:t>的不同括号化方式。</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解答：</a:t>
            </a:r>
            <a:r>
              <a:rPr lang="en-US" altLang="zh-CN" sz="2400" dirty="0">
                <a:latin typeface="+mn-ea"/>
                <a:sym typeface="+mn-ea"/>
              </a:rPr>
              <a:t> </a:t>
            </a:r>
            <a:r>
              <a:rPr lang="zh-CN" altLang="en-US" sz="2400" dirty="0">
                <a:latin typeface="+mn-ea"/>
                <a:sym typeface="+mn-ea"/>
              </a:rPr>
              <a:t>每当左括号由右括号闭合，并且我们已经完成了由括号内嵌的成对元素定义的乘积时，我们必须有一个恰好包含两个元素的乘积。乘积</a:t>
            </a:r>
            <a:r>
              <a:rPr lang="en-US" altLang="zh-CN" sz="2400" dirty="0">
                <a:latin typeface="+mn-ea"/>
                <a:sym typeface="+mn-ea"/>
              </a:rPr>
              <a:t> x1x2x3x4</a:t>
            </a:r>
            <a:r>
              <a:rPr lang="zh-CN" altLang="en-US" sz="2400" dirty="0">
                <a:latin typeface="+mn-ea"/>
                <a:sym typeface="+mn-ea"/>
              </a:rPr>
              <a:t>的良好括号化方式为：</a:t>
            </a:r>
            <a:endParaRPr lang="zh-CN" altLang="en-US" sz="2400" dirty="0">
              <a:latin typeface="+mn-ea"/>
              <a:sym typeface="+mn-ea"/>
            </a:endParaRPr>
          </a:p>
          <a:p>
            <a:pPr algn="just"/>
            <a:r>
              <a:rPr lang="en-US" altLang="zh-CN" sz="2400" dirty="0">
                <a:latin typeface="+mn-ea"/>
                <a:sym typeface="+mn-ea"/>
              </a:rPr>
              <a:t>((x1(x2x3))x4),(x1((x2x3)x4)),((x1x2)(x3x4)),</a:t>
            </a:r>
            <a:endParaRPr lang="en-US" altLang="zh-CN" sz="2400" dirty="0">
              <a:latin typeface="+mn-ea"/>
              <a:sym typeface="+mn-ea"/>
            </a:endParaRPr>
          </a:p>
          <a:p>
            <a:pPr algn="just"/>
            <a:r>
              <a:rPr lang="en-US" altLang="zh-CN" sz="2400" dirty="0">
                <a:latin typeface="+mn-ea"/>
                <a:sym typeface="+mn-ea"/>
              </a:rPr>
              <a:t>(x1(x2(x3x4))),(((x1x2)x3)x4)</a:t>
            </a:r>
            <a:endParaRPr lang="en-US" altLang="zh-CN" sz="2400" dirty="0">
              <a:latin typeface="+mn-ea"/>
              <a:sym typeface="+mn-ea"/>
            </a:endParaRPr>
          </a:p>
          <a:p>
            <a:pPr algn="just"/>
            <a:endParaRPr lang="en-US" altLang="zh-CN" sz="2400" dirty="0">
              <a:latin typeface="+mn-ea"/>
              <a:sym typeface="+mn-ea"/>
            </a:endParaRPr>
          </a:p>
          <a:p>
            <a:pPr algn="just"/>
            <a:r>
              <a:rPr lang="zh-CN" altLang="en-US" sz="2400" dirty="0">
                <a:latin typeface="+mn-ea"/>
                <a:sym typeface="+mn-ea"/>
              </a:rPr>
              <a:t>注意，在示例</a:t>
            </a:r>
            <a:r>
              <a:rPr lang="en-US" altLang="zh-CN" sz="2400" dirty="0">
                <a:latin typeface="+mn-ea"/>
                <a:sym typeface="+mn-ea"/>
              </a:rPr>
              <a:t> 8 </a:t>
            </a:r>
            <a:r>
              <a:rPr lang="zh-CN" altLang="en-US" sz="2400" dirty="0">
                <a:latin typeface="+mn-ea"/>
                <a:sym typeface="+mn-ea"/>
              </a:rPr>
              <a:t>中，我们使用了</a:t>
            </a:r>
            <a:r>
              <a:rPr lang="en-US" altLang="zh-CN" sz="2400" dirty="0">
                <a:latin typeface="+mn-ea"/>
                <a:sym typeface="+mn-ea"/>
              </a:rPr>
              <a:t> n=3</a:t>
            </a:r>
            <a:r>
              <a:rPr lang="zh-CN" altLang="en-US" sz="2400" dirty="0">
                <a:latin typeface="+mn-ea"/>
                <a:sym typeface="+mn-ea"/>
              </a:rPr>
              <a:t>对括号来括号化每个乘积。虽然不是必要的，但包括外部括号是方便的，其中左括号排在前，右括号排在后。</a:t>
            </a:r>
            <a:endParaRPr lang="zh-CN" altLang="en-US" sz="2400" dirty="0">
              <a:latin typeface="+mn-ea"/>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如果一个乘积可以通过以下规则的有限序列递归地获得，则该乘积是良好括号化的</a:t>
            </a:r>
            <a:r>
              <a:rPr lang="en-US" altLang="zh-CN" sz="2400" dirty="0">
                <a:latin typeface="+mn-ea"/>
                <a:sym typeface="+mn-ea"/>
              </a:rPr>
              <a:t>well-parenthesized</a:t>
            </a:r>
            <a:r>
              <a:rPr lang="zh-CN" altLang="en-US" sz="2400" dirty="0">
                <a:latin typeface="+mn-ea"/>
                <a:sym typeface="+mn-ea"/>
              </a:rPr>
              <a:t>：</a:t>
            </a:r>
            <a:endParaRPr lang="zh-CN" altLang="en-US" sz="2400" dirty="0">
              <a:latin typeface="+mn-ea"/>
              <a:sym typeface="+mn-ea"/>
            </a:endParaRPr>
          </a:p>
          <a:p>
            <a:pPr algn="just"/>
            <a:endParaRPr lang="zh-CN" altLang="en-US" sz="2400" dirty="0">
              <a:latin typeface="+mn-ea"/>
              <a:sym typeface="+mn-ea"/>
            </a:endParaRPr>
          </a:p>
          <a:p>
            <a:pPr algn="just"/>
            <a:r>
              <a:rPr lang="en-US" altLang="zh-CN" sz="2400" dirty="0">
                <a:latin typeface="+mn-ea"/>
                <a:sym typeface="+mn-ea"/>
              </a:rPr>
              <a:t>1.</a:t>
            </a:r>
            <a:r>
              <a:rPr lang="zh-CN" altLang="en-US" sz="2400" dirty="0">
                <a:latin typeface="+mn-ea"/>
                <a:sym typeface="+mn-ea"/>
              </a:rPr>
              <a:t>每个单一项</a:t>
            </a:r>
            <a:r>
              <a:rPr lang="en-US" altLang="zh-CN" sz="2400" dirty="0">
                <a:latin typeface="+mn-ea"/>
                <a:sym typeface="+mn-ea"/>
              </a:rPr>
              <a:t> x∈S </a:t>
            </a:r>
            <a:r>
              <a:rPr lang="zh-CN" altLang="en-US" sz="2400" dirty="0">
                <a:latin typeface="+mn-ea"/>
                <a:sym typeface="+mn-ea"/>
              </a:rPr>
              <a:t>都是良好括号化的。</a:t>
            </a:r>
            <a:endParaRPr lang="zh-CN" altLang="en-US" sz="2400" dirty="0">
              <a:latin typeface="+mn-ea"/>
              <a:sym typeface="+mn-ea"/>
            </a:endParaRPr>
          </a:p>
          <a:p>
            <a:pPr algn="just"/>
            <a:r>
              <a:rPr lang="en-US" altLang="zh-CN" sz="2400" dirty="0">
                <a:latin typeface="+mn-ea"/>
                <a:sym typeface="+mn-ea"/>
              </a:rPr>
              <a:t>2.</a:t>
            </a:r>
            <a:r>
              <a:rPr lang="zh-CN" altLang="en-US" sz="2400" dirty="0">
                <a:latin typeface="+mn-ea"/>
                <a:sym typeface="+mn-ea"/>
              </a:rPr>
              <a:t>如果</a:t>
            </a:r>
            <a:r>
              <a:rPr lang="en-US" altLang="zh-CN" sz="2400" dirty="0">
                <a:latin typeface="+mn-ea"/>
                <a:sym typeface="+mn-ea"/>
              </a:rPr>
              <a:t> A </a:t>
            </a:r>
            <a:r>
              <a:rPr lang="zh-CN" altLang="en-US" sz="2400" dirty="0">
                <a:latin typeface="+mn-ea"/>
                <a:sym typeface="+mn-ea"/>
              </a:rPr>
              <a:t>和</a:t>
            </a:r>
            <a:r>
              <a:rPr lang="en-US" altLang="zh-CN" sz="2400" dirty="0">
                <a:latin typeface="+mn-ea"/>
                <a:sym typeface="+mn-ea"/>
              </a:rPr>
              <a:t> B </a:t>
            </a:r>
            <a:r>
              <a:rPr lang="zh-CN" altLang="en-US" sz="2400" dirty="0">
                <a:latin typeface="+mn-ea"/>
                <a:sym typeface="+mn-ea"/>
              </a:rPr>
              <a:t>都是良好括号化的，则</a:t>
            </a:r>
            <a:r>
              <a:rPr lang="en-US" altLang="zh-CN" sz="2400" dirty="0">
                <a:latin typeface="+mn-ea"/>
                <a:sym typeface="+mn-ea"/>
              </a:rPr>
              <a:t> (AB) </a:t>
            </a:r>
            <a:r>
              <a:rPr lang="zh-CN" altLang="en-US" sz="2400" dirty="0">
                <a:latin typeface="+mn-ea"/>
                <a:sym typeface="+mn-ea"/>
              </a:rPr>
              <a:t>是良好括号化的。</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注意，良好括号化的乘积</a:t>
            </a:r>
            <a:r>
              <a:rPr lang="en-US" altLang="zh-CN" sz="2400" dirty="0">
                <a:latin typeface="+mn-ea"/>
                <a:sym typeface="+mn-ea"/>
              </a:rPr>
              <a:t>well-parenthesized product</a:t>
            </a:r>
            <a:r>
              <a:rPr lang="zh-CN" altLang="en-US" sz="2400" dirty="0">
                <a:latin typeface="+mn-ea"/>
                <a:sym typeface="+mn-ea"/>
              </a:rPr>
              <a:t>（除了</a:t>
            </a:r>
            <a:r>
              <a:rPr lang="en-US" altLang="zh-CN" sz="2400" dirty="0">
                <a:latin typeface="+mn-ea"/>
                <a:sym typeface="+mn-ea"/>
              </a:rPr>
              <a:t> S </a:t>
            </a:r>
            <a:r>
              <a:rPr lang="zh-CN" altLang="en-US" sz="2400" dirty="0">
                <a:latin typeface="+mn-ea"/>
                <a:sym typeface="+mn-ea"/>
              </a:rPr>
              <a:t>的单一元素之外）包括外部括号。因此，</a:t>
            </a:r>
            <a:r>
              <a:rPr lang="en-US" altLang="zh-CN" sz="2400" dirty="0">
                <a:latin typeface="+mn-ea"/>
                <a:sym typeface="+mn-ea"/>
              </a:rPr>
              <a:t>(xy) </a:t>
            </a:r>
            <a:r>
              <a:rPr lang="zh-CN" altLang="en-US" sz="2400" dirty="0">
                <a:latin typeface="+mn-ea"/>
                <a:sym typeface="+mn-ea"/>
              </a:rPr>
              <a:t>是良好括号化的，而</a:t>
            </a:r>
            <a:r>
              <a:rPr lang="en-US" altLang="zh-CN" sz="2400" dirty="0">
                <a:latin typeface="+mn-ea"/>
                <a:sym typeface="+mn-ea"/>
              </a:rPr>
              <a:t> xy </a:t>
            </a:r>
            <a:r>
              <a:rPr lang="zh-CN" altLang="en-US" sz="2400" dirty="0">
                <a:latin typeface="+mn-ea"/>
                <a:sym typeface="+mn-ea"/>
              </a:rPr>
              <a:t>不是。</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我们可以使用数学归纳法证明，为了形成一个良好括号化的乘积，必须在</a:t>
            </a:r>
            <a:r>
              <a:rPr lang="en-US" altLang="zh-CN" sz="2400" dirty="0">
                <a:latin typeface="+mn-ea"/>
                <a:sym typeface="+mn-ea"/>
              </a:rPr>
              <a:t> x1x2⋯xn+1</a:t>
            </a:r>
            <a:r>
              <a:rPr lang="zh-CN" altLang="en-US" sz="2400" dirty="0">
                <a:latin typeface="+mn-ea"/>
                <a:sym typeface="+mn-ea"/>
              </a:rPr>
              <a:t>中添加</a:t>
            </a:r>
            <a:r>
              <a:rPr lang="en-US" altLang="zh-CN" sz="2400" dirty="0">
                <a:latin typeface="+mn-ea"/>
                <a:sym typeface="+mn-ea"/>
              </a:rPr>
              <a:t> n </a:t>
            </a:r>
            <a:r>
              <a:rPr lang="zh-CN" altLang="en-US" sz="2400" dirty="0">
                <a:latin typeface="+mn-ea"/>
                <a:sym typeface="+mn-ea"/>
              </a:rPr>
              <a:t>对括号。</a:t>
            </a:r>
            <a:endParaRPr lang="zh-CN" altLang="en-US" sz="2400" dirty="0">
              <a:latin typeface="+mn-ea"/>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如果从一个良好括号化的乘积中删除</a:t>
            </a:r>
            <a:r>
              <a:rPr lang="en-US" altLang="zh-CN" sz="2400" dirty="0">
                <a:latin typeface="+mn-ea"/>
                <a:sym typeface="+mn-ea"/>
              </a:rPr>
              <a:t> n+1 </a:t>
            </a:r>
            <a:r>
              <a:rPr lang="zh-CN" altLang="en-US" sz="2400" dirty="0">
                <a:latin typeface="+mn-ea"/>
                <a:sym typeface="+mn-ea"/>
              </a:rPr>
              <a:t>个变量</a:t>
            </a:r>
            <a:r>
              <a:rPr lang="en-US" altLang="zh-CN" sz="2400" dirty="0">
                <a:latin typeface="+mn-ea"/>
                <a:sym typeface="+mn-ea"/>
              </a:rPr>
              <a:t> x1,x2,…,xn+1</a:t>
            </a:r>
            <a:r>
              <a:rPr lang="zh-CN" altLang="en-US" sz="2400" dirty="0">
                <a:latin typeface="+mn-ea"/>
                <a:sym typeface="+mn-ea"/>
              </a:rPr>
              <a:t>，则剩下的</a:t>
            </a:r>
            <a:r>
              <a:rPr lang="en-US" altLang="zh-CN" sz="2400" dirty="0">
                <a:latin typeface="+mn-ea"/>
                <a:sym typeface="+mn-ea"/>
              </a:rPr>
              <a:t> n </a:t>
            </a:r>
            <a:r>
              <a:rPr lang="zh-CN" altLang="en-US" sz="2400" dirty="0">
                <a:latin typeface="+mn-ea"/>
                <a:sym typeface="+mn-ea"/>
              </a:rPr>
              <a:t>对括号必须是一个良好形成的括号序列。但并非每个良好形成的括号序列都可以通过这种方式得到。例如，</a:t>
            </a:r>
            <a:r>
              <a:rPr lang="en-US" altLang="zh-CN" sz="2400" dirty="0">
                <a:latin typeface="+mn-ea"/>
                <a:sym typeface="+mn-ea"/>
              </a:rPr>
              <a:t>( ( ) ( ) ( ) )  </a:t>
            </a:r>
            <a:r>
              <a:rPr lang="zh-CN" altLang="en-US" sz="2400" dirty="0">
                <a:latin typeface="+mn-ea"/>
                <a:sym typeface="+mn-ea"/>
              </a:rPr>
              <a:t>是</a:t>
            </a:r>
            <a:r>
              <a:rPr lang="en-US" altLang="zh-CN" sz="2400" dirty="0">
                <a:latin typeface="+mn-ea"/>
                <a:sym typeface="+mn-ea"/>
              </a:rPr>
              <a:t> n=4</a:t>
            </a:r>
            <a:r>
              <a:rPr lang="zh-CN" altLang="en-US" sz="2400" dirty="0">
                <a:latin typeface="+mn-ea"/>
                <a:sym typeface="+mn-ea"/>
              </a:rPr>
              <a:t>对括号的良好形成序列，但由于该运算是二元的，外部括号要求在内部括号中计算的三个元素的乘积是未定义的。</a:t>
            </a:r>
            <a:endParaRPr lang="zh-CN" altLang="en-US" sz="2400" dirty="0">
              <a:latin typeface="+mn-ea"/>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示例</a:t>
            </a:r>
            <a:r>
              <a:rPr lang="en-US" altLang="zh-CN" sz="2400" dirty="0">
                <a:latin typeface="+mn-ea"/>
                <a:sym typeface="+mn-ea"/>
              </a:rPr>
              <a:t> 9</a:t>
            </a:r>
            <a:endParaRPr lang="en-US" altLang="zh-CN" sz="2400" dirty="0">
              <a:latin typeface="+mn-ea"/>
              <a:sym typeface="+mn-ea"/>
            </a:endParaRPr>
          </a:p>
          <a:p>
            <a:pPr algn="just"/>
            <a:r>
              <a:rPr lang="en-US" altLang="zh-CN" sz="2400" dirty="0">
                <a:latin typeface="+mn-ea"/>
                <a:sym typeface="+mn-ea"/>
              </a:rPr>
              <a:t> </a:t>
            </a:r>
            <a:r>
              <a:rPr lang="zh-CN" altLang="en-US" sz="2400" dirty="0">
                <a:latin typeface="+mn-ea"/>
                <a:sym typeface="+mn-ea"/>
              </a:rPr>
              <a:t>通过在每一步识别</a:t>
            </a:r>
            <a:r>
              <a:rPr lang="en-US" altLang="zh-CN" sz="2400" dirty="0">
                <a:latin typeface="+mn-ea"/>
                <a:sym typeface="+mn-ea"/>
              </a:rPr>
              <a:t>A</a:t>
            </a:r>
            <a:r>
              <a:rPr lang="zh-CN" altLang="en-US" sz="2400" dirty="0">
                <a:latin typeface="+mn-ea"/>
                <a:sym typeface="+mn-ea"/>
              </a:rPr>
              <a:t>和</a:t>
            </a:r>
            <a:r>
              <a:rPr lang="en-US" altLang="zh-CN" sz="2400" dirty="0">
                <a:latin typeface="+mn-ea"/>
                <a:sym typeface="+mn-ea"/>
              </a:rPr>
              <a:t>B</a:t>
            </a:r>
            <a:r>
              <a:rPr lang="zh-CN" altLang="en-US" sz="2400" dirty="0">
                <a:latin typeface="+mn-ea"/>
                <a:sym typeface="+mn-ea"/>
              </a:rPr>
              <a:t>，证明</a:t>
            </a:r>
            <a:r>
              <a:rPr lang="en-US" altLang="zh-CN" sz="2400" dirty="0">
                <a:latin typeface="+mn-ea"/>
                <a:sym typeface="+mn-ea"/>
              </a:rPr>
              <a:t> ((x1(x2x3))(x4x5)) </a:t>
            </a:r>
            <a:r>
              <a:rPr lang="zh-CN" altLang="en-US" sz="2400" dirty="0">
                <a:latin typeface="+mn-ea"/>
                <a:sym typeface="+mn-ea"/>
              </a:rPr>
              <a:t>是通过递归定义从积</a:t>
            </a:r>
            <a:r>
              <a:rPr lang="en-US" altLang="zh-CN" sz="2400" dirty="0">
                <a:latin typeface="+mn-ea"/>
                <a:sym typeface="+mn-ea"/>
              </a:rPr>
              <a:t> x1x2x3x4x5</a:t>
            </a:r>
            <a:r>
              <a:rPr lang="zh-CN" altLang="en-US" sz="2400" dirty="0">
                <a:latin typeface="+mn-ea"/>
                <a:sym typeface="+mn-ea"/>
              </a:rPr>
              <a:t>获得的，因此它是一个良好括号化的积。</a:t>
            </a:r>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p:txBody>
      </p:sp>
      <p:pic>
        <p:nvPicPr>
          <p:cNvPr id="9" name="图片 17"/>
          <p:cNvPicPr>
            <a:picLocks noChangeAspect="1"/>
          </p:cNvPicPr>
          <p:nvPr/>
        </p:nvPicPr>
        <p:blipFill>
          <a:blip r:embed="rId1"/>
          <a:stretch>
            <a:fillRect/>
          </a:stretch>
        </p:blipFill>
        <p:spPr>
          <a:xfrm>
            <a:off x="1592580" y="3016885"/>
            <a:ext cx="8371205" cy="26403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示例</a:t>
            </a:r>
            <a:r>
              <a:rPr lang="en-US" altLang="zh-CN" sz="2400" dirty="0">
                <a:latin typeface="+mn-ea"/>
                <a:sym typeface="+mn-ea"/>
              </a:rPr>
              <a:t> 10</a:t>
            </a:r>
            <a:endParaRPr lang="en-US" altLang="zh-CN" sz="2400" dirty="0">
              <a:latin typeface="+mn-ea"/>
              <a:sym typeface="+mn-ea"/>
            </a:endParaRPr>
          </a:p>
          <a:p>
            <a:pPr algn="just"/>
            <a:r>
              <a:rPr lang="en-US" altLang="zh-CN" sz="2400" dirty="0">
                <a:latin typeface="+mn-ea"/>
                <a:sym typeface="+mn-ea"/>
              </a:rPr>
              <a:t> </a:t>
            </a:r>
            <a:r>
              <a:rPr lang="zh-CN" altLang="en-US" sz="2400" dirty="0">
                <a:latin typeface="+mn-ea"/>
                <a:sym typeface="+mn-ea"/>
              </a:rPr>
              <a:t>找出字符串</a:t>
            </a:r>
            <a:r>
              <a:rPr lang="en-US" altLang="zh-CN" sz="2400" dirty="0">
                <a:latin typeface="+mn-ea"/>
                <a:sym typeface="+mn-ea"/>
              </a:rPr>
              <a:t> q</a:t>
            </a:r>
            <a:r>
              <a:rPr lang="zh-CN" altLang="en-US" sz="2400" dirty="0">
                <a:latin typeface="+mn-ea"/>
                <a:sym typeface="+mn-ea"/>
              </a:rPr>
              <a:t>，如果</a:t>
            </a:r>
            <a:r>
              <a:rPr lang="en-US" altLang="zh-CN" sz="2400" dirty="0">
                <a:latin typeface="+mn-ea"/>
                <a:sym typeface="+mn-ea"/>
              </a:rPr>
              <a:t> p=((x1(x2x3))(x4x5))</a:t>
            </a:r>
            <a:r>
              <a:rPr lang="zh-CN" altLang="en-US" sz="2400" dirty="0">
                <a:latin typeface="+mn-ea"/>
                <a:sym typeface="+mn-ea"/>
              </a:rPr>
              <a:t>是例子</a:t>
            </a:r>
            <a:r>
              <a:rPr lang="en-US" altLang="zh-CN" sz="2400" dirty="0">
                <a:latin typeface="+mn-ea"/>
                <a:sym typeface="+mn-ea"/>
              </a:rPr>
              <a:t>8</a:t>
            </a:r>
            <a:r>
              <a:rPr lang="zh-CN" altLang="en-US" sz="2400" dirty="0">
                <a:latin typeface="+mn-ea"/>
                <a:sym typeface="+mn-ea"/>
              </a:rPr>
              <a:t>中的良好括号化积。</a:t>
            </a:r>
            <a:endParaRPr lang="zh-CN" altLang="en-US" sz="2400" dirty="0">
              <a:latin typeface="+mn-ea"/>
              <a:sym typeface="+mn-ea"/>
            </a:endParaRPr>
          </a:p>
          <a:p>
            <a:pPr algn="just"/>
            <a:r>
              <a:rPr lang="zh-CN" altLang="en-US" sz="2400" dirty="0">
                <a:latin typeface="+mn-ea"/>
                <a:sym typeface="+mn-ea"/>
              </a:rPr>
              <a:t>解答：</a:t>
            </a:r>
            <a:r>
              <a:rPr lang="en-US" altLang="zh-CN" sz="2400" dirty="0">
                <a:latin typeface="+mn-ea"/>
                <a:sym typeface="+mn-ea"/>
              </a:rPr>
              <a:t> </a:t>
            </a:r>
            <a:r>
              <a:rPr lang="zh-CN" altLang="en-US" sz="2400" dirty="0">
                <a:latin typeface="+mn-ea"/>
                <a:sym typeface="+mn-ea"/>
              </a:rPr>
              <a:t>删除</a:t>
            </a:r>
            <a:r>
              <a:rPr lang="en-US" altLang="zh-CN" sz="2400" dirty="0">
                <a:latin typeface="+mn-ea"/>
                <a:sym typeface="+mn-ea"/>
              </a:rPr>
              <a:t> x5</a:t>
            </a:r>
            <a:r>
              <a:rPr lang="zh-CN" altLang="en-US" sz="2400" dirty="0">
                <a:latin typeface="+mn-ea"/>
                <a:sym typeface="+mn-ea"/>
              </a:rPr>
              <a:t>和右括号后，字符串</a:t>
            </a:r>
            <a:r>
              <a:rPr lang="en-US" altLang="zh-CN" sz="2400" dirty="0">
                <a:latin typeface="+mn-ea"/>
                <a:sym typeface="+mn-ea"/>
              </a:rPr>
              <a:t> p </a:t>
            </a:r>
            <a:r>
              <a:rPr lang="zh-CN" altLang="en-US" sz="2400" dirty="0">
                <a:latin typeface="+mn-ea"/>
                <a:sym typeface="+mn-ea"/>
              </a:rPr>
              <a:t>变为：</a:t>
            </a:r>
            <a:endParaRPr lang="zh-CN" altLang="en-US" sz="2400" dirty="0">
              <a:latin typeface="+mn-ea"/>
              <a:sym typeface="+mn-ea"/>
            </a:endParaRPr>
          </a:p>
          <a:p>
            <a:pPr algn="just"/>
            <a:r>
              <a:rPr lang="en-US" altLang="zh-CN" sz="2400" dirty="0">
                <a:latin typeface="+mn-ea"/>
                <a:sym typeface="+mn-ea"/>
              </a:rPr>
              <a:t>q=((x1(x2x3(x4</a:t>
            </a:r>
            <a:endParaRPr lang="en-US" altLang="zh-CN" sz="2400" dirty="0">
              <a:latin typeface="+mn-ea"/>
              <a:sym typeface="+mn-ea"/>
            </a:endParaRPr>
          </a:p>
          <a:p>
            <a:pPr algn="just"/>
            <a:endParaRPr lang="en-US" altLang="zh-CN" sz="2400" dirty="0">
              <a:latin typeface="+mn-ea"/>
              <a:sym typeface="+mn-ea"/>
            </a:endParaRPr>
          </a:p>
          <a:p>
            <a:pPr algn="just"/>
            <a:r>
              <a:rPr lang="zh-CN" altLang="en-US" sz="2400" dirty="0">
                <a:latin typeface="+mn-ea"/>
                <a:sym typeface="+mn-ea"/>
              </a:rPr>
              <a:t>接下来我们分析这个从良好括号化积</a:t>
            </a:r>
            <a:r>
              <a:rPr lang="en-US" altLang="zh-CN" sz="2400" dirty="0">
                <a:latin typeface="+mn-ea"/>
                <a:sym typeface="+mn-ea"/>
              </a:rPr>
              <a:t> p </a:t>
            </a:r>
            <a:r>
              <a:rPr lang="zh-CN" altLang="en-US" sz="2400" dirty="0">
                <a:latin typeface="+mn-ea"/>
                <a:sym typeface="+mn-ea"/>
              </a:rPr>
              <a:t>中获得的字符串</a:t>
            </a:r>
            <a:r>
              <a:rPr lang="en-US" altLang="zh-CN" sz="2400" dirty="0">
                <a:latin typeface="+mn-ea"/>
                <a:sym typeface="+mn-ea"/>
              </a:rPr>
              <a:t> q=S(p)</a:t>
            </a:r>
            <a:r>
              <a:rPr lang="zh-CN" altLang="en-US" sz="2400" dirty="0">
                <a:latin typeface="+mn-ea"/>
                <a:sym typeface="+mn-ea"/>
              </a:rPr>
              <a:t>的性质。我们将证明，给定这样的字符串</a:t>
            </a:r>
            <a:r>
              <a:rPr lang="en-US" altLang="zh-CN" sz="2400" dirty="0">
                <a:latin typeface="+mn-ea"/>
                <a:sym typeface="+mn-ea"/>
              </a:rPr>
              <a:t> q</a:t>
            </a:r>
            <a:r>
              <a:rPr lang="zh-CN" altLang="en-US" sz="2400" dirty="0">
                <a:latin typeface="+mn-ea"/>
                <a:sym typeface="+mn-ea"/>
              </a:rPr>
              <a:t>，我们可以从它中恢复出积</a:t>
            </a:r>
            <a:r>
              <a:rPr lang="en-US" altLang="zh-CN" sz="2400" dirty="0">
                <a:latin typeface="+mn-ea"/>
                <a:sym typeface="+mn-ea"/>
              </a:rPr>
              <a:t> p</a:t>
            </a:r>
            <a:r>
              <a:rPr lang="zh-CN" altLang="en-US" sz="2400" dirty="0">
                <a:latin typeface="+mn-ea"/>
                <a:sym typeface="+mn-ea"/>
              </a:rPr>
              <a:t>。根据</a:t>
            </a:r>
            <a:r>
              <a:rPr lang="en-US" altLang="zh-CN" sz="2400" dirty="0">
                <a:latin typeface="+mn-ea"/>
                <a:sym typeface="+mn-ea"/>
              </a:rPr>
              <a:t> q </a:t>
            </a:r>
            <a:r>
              <a:rPr lang="zh-CN" altLang="en-US" sz="2400" dirty="0">
                <a:latin typeface="+mn-ea"/>
                <a:sym typeface="+mn-ea"/>
              </a:rPr>
              <a:t>的定义，首先我们注意到以下几点：</a:t>
            </a:r>
            <a:endParaRPr lang="zh-CN" altLang="en-US" sz="2400" dirty="0">
              <a:latin typeface="+mn-ea"/>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引理</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引理</a:t>
            </a:r>
            <a:r>
              <a:rPr lang="en-US" altLang="zh-CN" sz="2400" dirty="0">
                <a:latin typeface="+mn-ea"/>
                <a:sym typeface="+mn-ea"/>
              </a:rPr>
              <a:t>1</a:t>
            </a:r>
            <a:r>
              <a:rPr lang="zh-CN" altLang="en-US" sz="2400" dirty="0">
                <a:latin typeface="+mn-ea"/>
                <a:sym typeface="+mn-ea"/>
              </a:rPr>
              <a:t>：</a:t>
            </a:r>
            <a:r>
              <a:rPr lang="en-US" altLang="zh-CN" sz="2400" dirty="0">
                <a:latin typeface="+mn-ea"/>
                <a:sym typeface="+mn-ea"/>
              </a:rPr>
              <a:t> </a:t>
            </a:r>
            <a:r>
              <a:rPr lang="zh-CN" altLang="en-US" sz="2400" dirty="0">
                <a:latin typeface="+mn-ea"/>
                <a:sym typeface="+mn-ea"/>
              </a:rPr>
              <a:t>字符串</a:t>
            </a:r>
            <a:r>
              <a:rPr lang="en-US" altLang="zh-CN" sz="2400" dirty="0">
                <a:latin typeface="+mn-ea"/>
                <a:sym typeface="+mn-ea"/>
              </a:rPr>
              <a:t> q=S(p) </a:t>
            </a:r>
            <a:r>
              <a:rPr lang="zh-CN" altLang="en-US" sz="2400" dirty="0">
                <a:latin typeface="+mn-ea"/>
                <a:sym typeface="+mn-ea"/>
              </a:rPr>
              <a:t>包含</a:t>
            </a:r>
            <a:r>
              <a:rPr lang="en-US" altLang="zh-CN" sz="2400" dirty="0">
                <a:latin typeface="+mn-ea"/>
                <a:sym typeface="+mn-ea"/>
              </a:rPr>
              <a:t>n</a:t>
            </a:r>
            <a:r>
              <a:rPr lang="zh-CN" altLang="en-US" sz="2400" dirty="0">
                <a:latin typeface="+mn-ea"/>
                <a:sym typeface="+mn-ea"/>
              </a:rPr>
              <a:t>个左括号，并且按顺序包含变量</a:t>
            </a:r>
            <a:r>
              <a:rPr lang="en-US" altLang="zh-CN" sz="2400" dirty="0">
                <a:latin typeface="+mn-ea"/>
                <a:sym typeface="+mn-ea"/>
              </a:rPr>
              <a:t> x1,x2,…,xn</a:t>
            </a:r>
            <a:r>
              <a:rPr lang="zh-CN" altLang="en-US" sz="2400" dirty="0">
                <a:latin typeface="+mn-ea"/>
                <a:sym typeface="+mn-ea"/>
              </a:rPr>
              <a:t>。</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由于在</a:t>
            </a:r>
            <a:r>
              <a:rPr lang="en-US" altLang="zh-CN" sz="2400" dirty="0">
                <a:latin typeface="+mn-ea"/>
                <a:sym typeface="+mn-ea"/>
              </a:rPr>
              <a:t> p </a:t>
            </a:r>
            <a:r>
              <a:rPr lang="zh-CN" altLang="en-US" sz="2400" dirty="0">
                <a:latin typeface="+mn-ea"/>
                <a:sym typeface="+mn-ea"/>
              </a:rPr>
              <a:t>中，</a:t>
            </a:r>
            <a:r>
              <a:rPr lang="en-US" altLang="zh-CN" sz="2400" dirty="0">
                <a:latin typeface="+mn-ea"/>
                <a:sym typeface="+mn-ea"/>
              </a:rPr>
              <a:t>xn </a:t>
            </a:r>
            <a:r>
              <a:rPr lang="zh-CN" altLang="en-US" sz="2400" dirty="0">
                <a:latin typeface="+mn-ea"/>
                <a:sym typeface="+mn-ea"/>
              </a:rPr>
              <a:t>和</a:t>
            </a:r>
            <a:r>
              <a:rPr lang="en-US" altLang="zh-CN" sz="2400" dirty="0">
                <a:latin typeface="+mn-ea"/>
                <a:sym typeface="+mn-ea"/>
              </a:rPr>
              <a:t> xn+1</a:t>
            </a:r>
            <a:r>
              <a:rPr lang="zh-CN" altLang="en-US" sz="2400" dirty="0">
                <a:latin typeface="+mn-ea"/>
                <a:sym typeface="+mn-ea"/>
              </a:rPr>
              <a:t>之间不可能有左括号，因此字符串</a:t>
            </a:r>
            <a:r>
              <a:rPr lang="en-US" altLang="zh-CN" sz="2400" dirty="0">
                <a:latin typeface="+mn-ea"/>
                <a:sym typeface="+mn-ea"/>
              </a:rPr>
              <a:t> q </a:t>
            </a:r>
            <a:r>
              <a:rPr lang="zh-CN" altLang="en-US" sz="2400" dirty="0">
                <a:latin typeface="+mn-ea"/>
                <a:sym typeface="+mn-ea"/>
              </a:rPr>
              <a:t>的最后一个字符必须是</a:t>
            </a:r>
            <a:r>
              <a:rPr lang="en-US" altLang="zh-CN" sz="2400" dirty="0">
                <a:latin typeface="+mn-ea"/>
                <a:sym typeface="+mn-ea"/>
              </a:rPr>
              <a:t> xn</a:t>
            </a:r>
            <a:r>
              <a:rPr lang="zh-CN" altLang="en-US" sz="2400" dirty="0">
                <a:latin typeface="+mn-ea"/>
                <a:sym typeface="+mn-ea"/>
              </a:rPr>
              <a:t>。这个结论实际上是由更一般的性质所隐含的，类似于非负路径所满足的性质，我们在以下引理中给出该性质。</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引理</a:t>
            </a:r>
            <a:r>
              <a:rPr lang="en-US" altLang="zh-CN" sz="2400" dirty="0">
                <a:latin typeface="+mn-ea"/>
                <a:sym typeface="+mn-ea"/>
              </a:rPr>
              <a:t>2</a:t>
            </a:r>
            <a:r>
              <a:rPr lang="zh-CN" altLang="en-US" sz="2400" dirty="0">
                <a:latin typeface="+mn-ea"/>
                <a:sym typeface="+mn-ea"/>
              </a:rPr>
              <a:t>：</a:t>
            </a:r>
            <a:r>
              <a:rPr lang="en-US" altLang="zh-CN" sz="2400" dirty="0">
                <a:latin typeface="+mn-ea"/>
                <a:sym typeface="+mn-ea"/>
              </a:rPr>
              <a:t> </a:t>
            </a:r>
            <a:r>
              <a:rPr lang="zh-CN" altLang="en-US" sz="2400" dirty="0">
                <a:latin typeface="+mn-ea"/>
                <a:sym typeface="+mn-ea"/>
              </a:rPr>
              <a:t>设</a:t>
            </a:r>
            <a:r>
              <a:rPr lang="en-US" altLang="zh-CN" sz="2400" dirty="0">
                <a:latin typeface="+mn-ea"/>
                <a:sym typeface="+mn-ea"/>
              </a:rPr>
              <a:t> q=S(p)</a:t>
            </a:r>
            <a:r>
              <a:rPr lang="zh-CN" altLang="en-US" sz="2400" dirty="0">
                <a:latin typeface="+mn-ea"/>
                <a:sym typeface="+mn-ea"/>
              </a:rPr>
              <a:t>，其中</a:t>
            </a:r>
            <a:r>
              <a:rPr lang="en-US" altLang="zh-CN" sz="2400" dirty="0">
                <a:latin typeface="+mn-ea"/>
                <a:sym typeface="+mn-ea"/>
              </a:rPr>
              <a:t> p </a:t>
            </a:r>
            <a:r>
              <a:rPr lang="zh-CN" altLang="en-US" sz="2400" dirty="0">
                <a:latin typeface="+mn-ea"/>
                <a:sym typeface="+mn-ea"/>
              </a:rPr>
              <a:t>是由变量</a:t>
            </a:r>
            <a:r>
              <a:rPr lang="en-US" altLang="zh-CN" sz="2400" dirty="0">
                <a:latin typeface="+mn-ea"/>
                <a:sym typeface="+mn-ea"/>
              </a:rPr>
              <a:t> x1,x2,…,xn+1 </a:t>
            </a:r>
            <a:r>
              <a:rPr lang="zh-CN" altLang="en-US" sz="2400" dirty="0">
                <a:latin typeface="+mn-ea"/>
                <a:sym typeface="+mn-ea"/>
              </a:rPr>
              <a:t>构成的良好括号化积。对于</a:t>
            </a:r>
            <a:r>
              <a:rPr lang="en-US" altLang="zh-CN" sz="2400" dirty="0">
                <a:latin typeface="+mn-ea"/>
                <a:sym typeface="+mn-ea"/>
              </a:rPr>
              <a:t> i≤2n</a:t>
            </a:r>
            <a:r>
              <a:rPr lang="zh-CN" altLang="en-US" sz="2400" dirty="0">
                <a:latin typeface="+mn-ea"/>
                <a:sym typeface="+mn-ea"/>
              </a:rPr>
              <a:t>，字符串</a:t>
            </a:r>
            <a:r>
              <a:rPr lang="en-US" altLang="zh-CN" sz="2400" dirty="0">
                <a:latin typeface="+mn-ea"/>
                <a:sym typeface="+mn-ea"/>
              </a:rPr>
              <a:t> q1q2…qi </a:t>
            </a:r>
            <a:r>
              <a:rPr lang="zh-CN" altLang="en-US" sz="2400" dirty="0">
                <a:latin typeface="+mn-ea"/>
                <a:sym typeface="+mn-ea"/>
              </a:rPr>
              <a:t>中的左括号数目至少与变量的数目相同。</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证明：</a:t>
            </a:r>
            <a:r>
              <a:rPr lang="en-US" altLang="zh-CN" sz="2400" dirty="0">
                <a:latin typeface="+mn-ea"/>
                <a:sym typeface="+mn-ea"/>
              </a:rPr>
              <a:t> </a:t>
            </a:r>
            <a:r>
              <a:rPr lang="zh-CN" altLang="en-US" sz="2400" dirty="0">
                <a:latin typeface="+mn-ea"/>
                <a:sym typeface="+mn-ea"/>
              </a:rPr>
              <a:t>我们将通过数学归纳法证明该引理。首先，当</a:t>
            </a:r>
            <a:r>
              <a:rPr lang="en-US" altLang="zh-CN" sz="2400" dirty="0">
                <a:latin typeface="+mn-ea"/>
                <a:sym typeface="+mn-ea"/>
              </a:rPr>
              <a:t> n=1 </a:t>
            </a:r>
            <a:r>
              <a:rPr lang="zh-CN" altLang="en-US" sz="2400" dirty="0">
                <a:latin typeface="+mn-ea"/>
                <a:sym typeface="+mn-ea"/>
              </a:rPr>
              <a:t>时，我们必须有</a:t>
            </a:r>
            <a:r>
              <a:rPr lang="en-US" altLang="zh-CN" sz="2400" dirty="0">
                <a:latin typeface="+mn-ea"/>
                <a:sym typeface="+mn-ea"/>
              </a:rPr>
              <a:t> p=(x1x2)</a:t>
            </a:r>
            <a:r>
              <a:rPr lang="zh-CN" altLang="en-US" sz="2400" dirty="0">
                <a:latin typeface="+mn-ea"/>
                <a:sym typeface="+mn-ea"/>
              </a:rPr>
              <a:t>，因此</a:t>
            </a:r>
            <a:r>
              <a:rPr lang="en-US" altLang="zh-CN" sz="2400" dirty="0">
                <a:latin typeface="+mn-ea"/>
                <a:sym typeface="+mn-ea"/>
              </a:rPr>
              <a:t> q=(x1</a:t>
            </a:r>
            <a:r>
              <a:rPr lang="zh-CN" altLang="en-US" sz="2400" dirty="0">
                <a:latin typeface="+mn-ea"/>
                <a:sym typeface="+mn-ea"/>
              </a:rPr>
              <a:t>结论成立。</a:t>
            </a:r>
            <a:endParaRPr lang="zh-CN" altLang="en-US" sz="2400" dirty="0">
              <a:latin typeface="+mn-ea"/>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定理</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定理</a:t>
            </a:r>
            <a:r>
              <a:rPr lang="en-US" altLang="zh-CN" sz="2400" dirty="0">
                <a:latin typeface="+mn-ea"/>
                <a:sym typeface="+mn-ea"/>
              </a:rPr>
              <a:t> 4</a:t>
            </a:r>
            <a:endParaRPr lang="en-US" altLang="zh-CN" sz="2400" dirty="0">
              <a:latin typeface="+mn-ea"/>
              <a:sym typeface="+mn-ea"/>
            </a:endParaRPr>
          </a:p>
          <a:p>
            <a:pPr algn="just"/>
            <a:r>
              <a:rPr lang="en-US" altLang="zh-CN" sz="2400" dirty="0">
                <a:latin typeface="+mn-ea"/>
                <a:sym typeface="+mn-ea"/>
              </a:rPr>
              <a:t> </a:t>
            </a:r>
            <a:r>
              <a:rPr lang="zh-CN" altLang="en-US" sz="2400" dirty="0">
                <a:latin typeface="+mn-ea"/>
                <a:sym typeface="+mn-ea"/>
              </a:rPr>
              <a:t>长度为</a:t>
            </a:r>
            <a:r>
              <a:rPr lang="en-US" altLang="zh-CN" sz="2400" dirty="0">
                <a:latin typeface="+mn-ea"/>
                <a:sym typeface="+mn-ea"/>
              </a:rPr>
              <a:t> 2n </a:t>
            </a:r>
            <a:r>
              <a:rPr lang="zh-CN" altLang="en-US" sz="2400" dirty="0">
                <a:latin typeface="+mn-ea"/>
                <a:sym typeface="+mn-ea"/>
              </a:rPr>
              <a:t>的</a:t>
            </a:r>
            <a:r>
              <a:rPr lang="en-US" altLang="zh-CN" sz="2400" dirty="0">
                <a:latin typeface="+mn-ea"/>
                <a:sym typeface="+mn-ea"/>
              </a:rPr>
              <a:t>suitable</a:t>
            </a:r>
            <a:r>
              <a:rPr lang="zh-CN" altLang="en-US" sz="2400" dirty="0">
                <a:latin typeface="+mn-ea"/>
                <a:sym typeface="+mn-ea"/>
              </a:rPr>
              <a:t>字符串集合</a:t>
            </a:r>
            <a:r>
              <a:rPr lang="en-US" altLang="zh-CN" sz="2400" dirty="0">
                <a:latin typeface="+mn-ea"/>
                <a:sym typeface="+mn-ea"/>
              </a:rPr>
              <a:t> </a:t>
            </a:r>
            <a:r>
              <a:rPr lang="zh-CN" altLang="en-US" sz="2400" dirty="0">
                <a:latin typeface="+mn-ea"/>
                <a:sym typeface="+mn-ea"/>
              </a:rPr>
              <a:t>和</a:t>
            </a:r>
            <a:r>
              <a:rPr lang="en-US" altLang="zh-CN" sz="2400" dirty="0">
                <a:latin typeface="+mn-ea"/>
                <a:sym typeface="+mn-ea"/>
              </a:rPr>
              <a:t> </a:t>
            </a:r>
            <a:r>
              <a:rPr lang="zh-CN" altLang="en-US" sz="2400" dirty="0">
                <a:latin typeface="+mn-ea"/>
                <a:sym typeface="+mn-ea"/>
              </a:rPr>
              <a:t>长度为</a:t>
            </a:r>
            <a:r>
              <a:rPr lang="en-US" altLang="zh-CN" sz="2400" dirty="0">
                <a:latin typeface="+mn-ea"/>
                <a:sym typeface="+mn-ea"/>
              </a:rPr>
              <a:t> 3n+1</a:t>
            </a:r>
            <a:r>
              <a:rPr lang="zh-CN" altLang="en-US" sz="2400" dirty="0">
                <a:latin typeface="+mn-ea"/>
                <a:sym typeface="+mn-ea"/>
              </a:rPr>
              <a:t>的良好括号化积集合之间存在一一对应关系。</a:t>
            </a:r>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证明：</a:t>
            </a:r>
            <a:r>
              <a:rPr lang="en-US" altLang="zh-CN" sz="2400" dirty="0">
                <a:latin typeface="+mn-ea"/>
                <a:sym typeface="+mn-ea"/>
              </a:rPr>
              <a:t> </a:t>
            </a:r>
            <a:r>
              <a:rPr lang="zh-CN" altLang="en-US" sz="2400" dirty="0">
                <a:latin typeface="+mn-ea"/>
                <a:sym typeface="+mn-ea"/>
              </a:rPr>
              <a:t>我们将展示函数</a:t>
            </a:r>
            <a:r>
              <a:rPr lang="en-US" altLang="zh-CN" sz="2400" dirty="0">
                <a:latin typeface="+mn-ea"/>
                <a:sym typeface="+mn-ea"/>
              </a:rPr>
              <a:t> S </a:t>
            </a:r>
            <a:r>
              <a:rPr lang="zh-CN" altLang="en-US" sz="2400" dirty="0">
                <a:latin typeface="+mn-ea"/>
                <a:sym typeface="+mn-ea"/>
              </a:rPr>
              <a:t>是一一对应的。设</a:t>
            </a:r>
            <a:r>
              <a:rPr lang="en-US" altLang="zh-CN" sz="2400" dirty="0">
                <a:latin typeface="+mn-ea"/>
                <a:sym typeface="+mn-ea"/>
              </a:rPr>
              <a:t> q </a:t>
            </a:r>
            <a:r>
              <a:rPr lang="zh-CN" altLang="en-US" sz="2400" dirty="0">
                <a:latin typeface="+mn-ea"/>
                <a:sym typeface="+mn-ea"/>
              </a:rPr>
              <a:t>是一个合适的字符串。我们需要证明，可以从字符串</a:t>
            </a:r>
            <a:r>
              <a:rPr lang="en-US" altLang="zh-CN" sz="2400" dirty="0">
                <a:latin typeface="+mn-ea"/>
                <a:sym typeface="+mn-ea"/>
              </a:rPr>
              <a:t> q </a:t>
            </a:r>
            <a:r>
              <a:rPr lang="zh-CN" altLang="en-US" sz="2400" dirty="0">
                <a:latin typeface="+mn-ea"/>
                <a:sym typeface="+mn-ea"/>
              </a:rPr>
              <a:t>中恢复出良好括号化积</a:t>
            </a:r>
            <a:r>
              <a:rPr lang="en-US" altLang="zh-CN" sz="2400" dirty="0">
                <a:latin typeface="+mn-ea"/>
                <a:sym typeface="+mn-ea"/>
              </a:rPr>
              <a:t> p</a:t>
            </a:r>
            <a:r>
              <a:rPr lang="zh-CN" altLang="en-US" sz="2400" dirty="0">
                <a:latin typeface="+mn-ea"/>
                <a:sym typeface="+mn-ea"/>
              </a:rPr>
              <a:t>，使得</a:t>
            </a:r>
            <a:r>
              <a:rPr lang="en-US" altLang="zh-CN" sz="2400" dirty="0">
                <a:latin typeface="+mn-ea"/>
                <a:sym typeface="+mn-ea"/>
              </a:rPr>
              <a:t> q=S(p)</a:t>
            </a:r>
            <a:r>
              <a:rPr lang="zh-CN" altLang="en-US" sz="2400" dirty="0">
                <a:latin typeface="+mn-ea"/>
                <a:sym typeface="+mn-ea"/>
              </a:rPr>
              <a:t>。首先，我们将</a:t>
            </a:r>
            <a:r>
              <a:rPr lang="en-US" altLang="zh-CN" sz="2400" dirty="0">
                <a:latin typeface="+mn-ea"/>
                <a:sym typeface="+mn-ea"/>
              </a:rPr>
              <a:t> xn+1 </a:t>
            </a:r>
            <a:r>
              <a:rPr lang="zh-CN" altLang="en-US" sz="2400" dirty="0">
                <a:latin typeface="+mn-ea"/>
                <a:sym typeface="+mn-ea"/>
              </a:rPr>
              <a:t>附加到</a:t>
            </a:r>
            <a:r>
              <a:rPr lang="en-US" altLang="zh-CN" sz="2400" dirty="0">
                <a:latin typeface="+mn-ea"/>
                <a:sym typeface="+mn-ea"/>
              </a:rPr>
              <a:t> q </a:t>
            </a:r>
            <a:r>
              <a:rPr lang="zh-CN" altLang="en-US" sz="2400" dirty="0">
                <a:latin typeface="+mn-ea"/>
                <a:sym typeface="+mn-ea"/>
              </a:rPr>
              <a:t>的右边，并将新的字符串记为</a:t>
            </a:r>
            <a:r>
              <a:rPr lang="en-US" altLang="zh-CN" sz="2400" dirty="0">
                <a:latin typeface="+mn-ea"/>
                <a:sym typeface="+mn-ea"/>
              </a:rPr>
              <a:t> q′=qxn+1</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387747" y="1460006"/>
            <a:ext cx="1452879" cy="1399541"/>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01</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fontAlgn="base">
              <a:spcBef>
                <a:spcPct val="0"/>
              </a:spcBef>
              <a:spcAft>
                <a:spcPct val="0"/>
              </a:spcAft>
            </a:pPr>
            <a:r>
              <a:rPr lang="zh-CN" altLang="en-US" sz="6000" dirty="0">
                <a:solidFill>
                  <a:srgbClr val="345780"/>
                </a:solidFill>
                <a:latin typeface="+mn-ea"/>
                <a:sym typeface="+mn-ea"/>
              </a:rPr>
              <a:t>路径与</a:t>
            </a:r>
            <a:r>
              <a:rPr lang="en-US" altLang="zh-CN" sz="6000" dirty="0">
                <a:solidFill>
                  <a:srgbClr val="345780"/>
                </a:solidFill>
                <a:latin typeface="+mn-ea"/>
                <a:sym typeface="+mn-ea"/>
              </a:rPr>
              <a:t>Catalan</a:t>
            </a:r>
            <a:r>
              <a:rPr lang="zh-CN" altLang="en-US" sz="6000" dirty="0">
                <a:solidFill>
                  <a:srgbClr val="345780"/>
                </a:solidFill>
                <a:latin typeface="+mn-ea"/>
                <a:sym typeface="+mn-ea"/>
              </a:rPr>
              <a:t>数</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非负路径和正路径的定义</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相关定理和证明</a:t>
            </a:r>
            <a:endParaRPr lang="zh-CN" altLang="en-US"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图例展示路径类型</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pic>
        <p:nvPicPr>
          <p:cNvPr id="2" name="图片 1" descr="2018-02-22 164251"/>
          <p:cNvPicPr>
            <a:picLocks noChangeAspect="1"/>
          </p:cNvPicPr>
          <p:nvPr/>
        </p:nvPicPr>
        <p:blipFill>
          <a:blip r:embed="rId2"/>
          <a:stretch>
            <a:fillRect/>
          </a:stretch>
        </p:blipFill>
        <p:spPr>
          <a:xfrm>
            <a:off x="7002780" y="2157095"/>
            <a:ext cx="4377055" cy="2922270"/>
          </a:xfrm>
          <a:prstGeom prst="rect">
            <a:avLst/>
          </a:prstGeom>
        </p:spPr>
      </p:pic>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推论</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推论</a:t>
            </a:r>
            <a:r>
              <a:rPr lang="en-US" altLang="zh-CN" sz="2400" dirty="0">
                <a:latin typeface="+mn-ea"/>
                <a:sym typeface="+mn-ea"/>
              </a:rPr>
              <a:t> 1</a:t>
            </a:r>
            <a:endParaRPr lang="en-US" altLang="zh-CN" sz="2400" dirty="0">
              <a:latin typeface="+mn-ea"/>
              <a:sym typeface="+mn-ea"/>
            </a:endParaRPr>
          </a:p>
          <a:p>
            <a:pPr algn="just"/>
            <a:r>
              <a:rPr lang="en-US" altLang="zh-CN" sz="2400" dirty="0">
                <a:latin typeface="+mn-ea"/>
                <a:sym typeface="+mn-ea"/>
              </a:rPr>
              <a:t>n+1 </a:t>
            </a:r>
            <a:r>
              <a:rPr lang="zh-CN" altLang="en-US" sz="2400" dirty="0">
                <a:latin typeface="+mn-ea"/>
                <a:sym typeface="+mn-ea"/>
              </a:rPr>
              <a:t>个变量的正确配对乘积的数量是卡塔兰数</a:t>
            </a:r>
            <a:r>
              <a:rPr lang="en-US" altLang="zh-CN" sz="2400" dirty="0">
                <a:latin typeface="+mn-ea"/>
                <a:sym typeface="+mn-ea"/>
              </a:rPr>
              <a:t> Cn</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证明：</a:t>
            </a:r>
            <a:endParaRPr lang="zh-CN" altLang="en-US" sz="2400" dirty="0">
              <a:latin typeface="+mn-ea"/>
              <a:sym typeface="+mn-ea"/>
            </a:endParaRPr>
          </a:p>
          <a:p>
            <a:pPr algn="just"/>
            <a:r>
              <a:rPr lang="zh-CN" altLang="en-US" sz="2400" dirty="0">
                <a:latin typeface="+mn-ea"/>
                <a:sym typeface="+mn-ea"/>
              </a:rPr>
              <a:t>根据定理</a:t>
            </a:r>
            <a:r>
              <a:rPr lang="en-US" altLang="zh-CN" sz="2400" dirty="0">
                <a:latin typeface="+mn-ea"/>
                <a:sym typeface="+mn-ea"/>
              </a:rPr>
              <a:t> 4</a:t>
            </a:r>
            <a:r>
              <a:rPr lang="zh-CN" altLang="en-US" sz="2400" dirty="0">
                <a:latin typeface="+mn-ea"/>
                <a:sym typeface="+mn-ea"/>
              </a:rPr>
              <a:t>，从</a:t>
            </a:r>
            <a:r>
              <a:rPr lang="en-US" altLang="zh-CN" sz="2400" dirty="0">
                <a:latin typeface="+mn-ea"/>
                <a:sym typeface="+mn-ea"/>
              </a:rPr>
              <a:t> x1x2…xn+1</a:t>
            </a:r>
            <a:r>
              <a:rPr lang="zh-CN" altLang="en-US" sz="2400" dirty="0">
                <a:latin typeface="+mn-ea"/>
                <a:sym typeface="+mn-ea"/>
              </a:rPr>
              <a:t>到每个正确配对的序列对应一个长度为</a:t>
            </a:r>
            <a:r>
              <a:rPr lang="en-US" altLang="zh-CN" sz="2400" dirty="0">
                <a:latin typeface="+mn-ea"/>
                <a:sym typeface="+mn-ea"/>
              </a:rPr>
              <a:t> 2n </a:t>
            </a:r>
            <a:r>
              <a:rPr lang="zh-CN" altLang="en-US" sz="2400" dirty="0">
                <a:latin typeface="+mn-ea"/>
                <a:sym typeface="+mn-ea"/>
              </a:rPr>
              <a:t>的适合字符串</a:t>
            </a:r>
            <a:r>
              <a:rPr lang="en-US" altLang="zh-CN" sz="2400" dirty="0">
                <a:latin typeface="+mn-ea"/>
                <a:sym typeface="+mn-ea"/>
              </a:rPr>
              <a:t> q</a:t>
            </a:r>
            <a:r>
              <a:rPr lang="zh-CN" altLang="en-US" sz="2400" dirty="0">
                <a:latin typeface="+mn-ea"/>
                <a:sym typeface="+mn-ea"/>
              </a:rPr>
              <a:t>，其中有</a:t>
            </a:r>
            <a:r>
              <a:rPr lang="en-US" altLang="zh-CN" sz="2400" dirty="0">
                <a:latin typeface="+mn-ea"/>
                <a:sym typeface="+mn-ea"/>
              </a:rPr>
              <a:t> n </a:t>
            </a:r>
            <a:r>
              <a:rPr lang="zh-CN" altLang="en-US" sz="2400" dirty="0">
                <a:latin typeface="+mn-ea"/>
                <a:sym typeface="+mn-ea"/>
              </a:rPr>
              <a:t>个左括号和</a:t>
            </a:r>
            <a:r>
              <a:rPr lang="en-US" altLang="zh-CN" sz="2400" dirty="0">
                <a:latin typeface="+mn-ea"/>
                <a:sym typeface="+mn-ea"/>
              </a:rPr>
              <a:t> n</a:t>
            </a:r>
            <a:r>
              <a:rPr lang="zh-CN" altLang="en-US" sz="2400" dirty="0">
                <a:latin typeface="+mn-ea"/>
                <a:sym typeface="+mn-ea"/>
              </a:rPr>
              <a:t>个变量</a:t>
            </a:r>
            <a:r>
              <a:rPr lang="en-US" altLang="zh-CN" sz="2400" dirty="0">
                <a:latin typeface="+mn-ea"/>
                <a:sym typeface="+mn-ea"/>
              </a:rPr>
              <a:t> x1,x2,…,xn</a:t>
            </a:r>
            <a:r>
              <a:rPr lang="zh-CN" altLang="en-US" sz="2400" dirty="0">
                <a:latin typeface="+mn-ea"/>
                <a:sym typeface="+mn-ea"/>
              </a:rPr>
              <a:t>。定义一个序列</a:t>
            </a:r>
            <a:r>
              <a:rPr lang="en-US" altLang="zh-CN" sz="2400" dirty="0">
                <a:latin typeface="+mn-ea"/>
                <a:sym typeface="+mn-ea"/>
              </a:rPr>
              <a:t> z=(z1,z2,…,z2n)</a:t>
            </a:r>
            <a:r>
              <a:rPr lang="zh-CN" altLang="en-US" sz="2400" dirty="0">
                <a:latin typeface="+mn-ea"/>
                <a:sym typeface="+mn-ea"/>
              </a:rPr>
              <a:t>，其中：</a:t>
            </a:r>
            <a:endParaRPr lang="zh-CN" altLang="en-US" sz="2400" dirty="0">
              <a:latin typeface="+mn-ea"/>
              <a:sym typeface="+mn-ea"/>
            </a:endParaRPr>
          </a:p>
          <a:p>
            <a:pPr algn="just"/>
            <a:r>
              <a:rPr lang="zh-CN" altLang="en-US" sz="2400" dirty="0">
                <a:latin typeface="+mn-ea"/>
                <a:sym typeface="+mn-ea"/>
              </a:rPr>
              <a:t>根据引理</a:t>
            </a:r>
            <a:r>
              <a:rPr lang="en-US" altLang="zh-CN" sz="2400" dirty="0">
                <a:latin typeface="+mn-ea"/>
                <a:sym typeface="+mn-ea"/>
              </a:rPr>
              <a:t> 2</a:t>
            </a:r>
            <a:r>
              <a:rPr lang="zh-CN" altLang="en-US" sz="2400" dirty="0">
                <a:latin typeface="+mn-ea"/>
                <a:sym typeface="+mn-ea"/>
              </a:rPr>
              <a:t>，序列</a:t>
            </a:r>
            <a:r>
              <a:rPr lang="en-US" altLang="zh-CN" sz="2400" dirty="0">
                <a:latin typeface="+mn-ea"/>
                <a:sym typeface="+mn-ea"/>
              </a:rPr>
              <a:t> z </a:t>
            </a:r>
            <a:r>
              <a:rPr lang="zh-CN" altLang="en-US" sz="2400" dirty="0">
                <a:latin typeface="+mn-ea"/>
                <a:sym typeface="+mn-ea"/>
              </a:rPr>
              <a:t>的部分和</a:t>
            </a:r>
            <a:r>
              <a:rPr lang="en-US" altLang="zh-CN" sz="2400" dirty="0">
                <a:latin typeface="+mn-ea"/>
                <a:sym typeface="+mn-ea"/>
              </a:rPr>
              <a:t> si </a:t>
            </a:r>
            <a:r>
              <a:rPr lang="zh-CN" altLang="en-US" sz="2400" dirty="0">
                <a:latin typeface="+mn-ea"/>
                <a:sym typeface="+mn-ea"/>
              </a:rPr>
              <a:t>非负。因此，对应于</a:t>
            </a:r>
            <a:r>
              <a:rPr lang="en-US" altLang="zh-CN" sz="2400" dirty="0">
                <a:latin typeface="+mn-ea"/>
                <a:sym typeface="+mn-ea"/>
              </a:rPr>
              <a:t> q </a:t>
            </a:r>
            <a:r>
              <a:rPr lang="zh-CN" altLang="en-US" sz="2400" dirty="0">
                <a:latin typeface="+mn-ea"/>
                <a:sym typeface="+mn-ea"/>
              </a:rPr>
              <a:t>的是从</a:t>
            </a:r>
            <a:r>
              <a:rPr lang="en-US" altLang="zh-CN" sz="2400" dirty="0">
                <a:latin typeface="+mn-ea"/>
                <a:sym typeface="+mn-ea"/>
              </a:rPr>
              <a:t> (0,0) </a:t>
            </a:r>
            <a:r>
              <a:rPr lang="zh-CN" altLang="en-US" sz="2400" dirty="0">
                <a:latin typeface="+mn-ea"/>
                <a:sym typeface="+mn-ea"/>
              </a:rPr>
              <a:t>到</a:t>
            </a:r>
            <a:r>
              <a:rPr lang="en-US" altLang="zh-CN" sz="2400" dirty="0">
                <a:latin typeface="+mn-ea"/>
                <a:sym typeface="+mn-ea"/>
              </a:rPr>
              <a:t> (2n,0)</a:t>
            </a:r>
            <a:r>
              <a:rPr lang="zh-CN" altLang="en-US" sz="2400" dirty="0">
                <a:latin typeface="+mn-ea"/>
                <a:sym typeface="+mn-ea"/>
              </a:rPr>
              <a:t>的非负路径。根据定理</a:t>
            </a:r>
            <a:r>
              <a:rPr lang="en-US" altLang="zh-CN" sz="2400" dirty="0">
                <a:latin typeface="+mn-ea"/>
                <a:sym typeface="+mn-ea"/>
              </a:rPr>
              <a:t> 1</a:t>
            </a:r>
            <a:r>
              <a:rPr lang="zh-CN" altLang="en-US" sz="2400" dirty="0">
                <a:latin typeface="+mn-ea"/>
                <a:sym typeface="+mn-ea"/>
              </a:rPr>
              <a:t>，正确配对的乘积的数量是</a:t>
            </a:r>
            <a:r>
              <a:rPr lang="en-US" altLang="zh-CN" sz="2400" dirty="0">
                <a:latin typeface="+mn-ea"/>
                <a:sym typeface="+mn-ea"/>
              </a:rPr>
              <a:t> Cn</a:t>
            </a:r>
            <a:r>
              <a:rPr lang="zh-CN" altLang="en-US" sz="2400" dirty="0">
                <a:latin typeface="+mn-ea"/>
                <a:sym typeface="+mn-ea"/>
              </a:rPr>
              <a:t>。</a:t>
            </a:r>
            <a:endParaRPr lang="zh-CN" altLang="en-US" sz="2400" dirty="0">
              <a:latin typeface="+mn-ea"/>
              <a:sym typeface="+mn-ea"/>
            </a:endParaRPr>
          </a:p>
        </p:txBody>
      </p:sp>
      <p:pic>
        <p:nvPicPr>
          <p:cNvPr id="12" name="图片 22"/>
          <p:cNvPicPr>
            <a:picLocks noChangeAspect="1"/>
          </p:cNvPicPr>
          <p:nvPr/>
        </p:nvPicPr>
        <p:blipFill>
          <a:blip r:embed="rId1"/>
          <a:stretch>
            <a:fillRect/>
          </a:stretch>
        </p:blipFill>
        <p:spPr>
          <a:xfrm>
            <a:off x="2613660" y="4451985"/>
            <a:ext cx="6713855" cy="1330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05</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zh-CN" altLang="en-US" sz="6000" dirty="0">
                <a:solidFill>
                  <a:srgbClr val="345780"/>
                </a:solidFill>
                <a:latin typeface="+mn-ea"/>
                <a:sym typeface="+mn-ea"/>
              </a:rPr>
              <a:t>满二叉树</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满二叉树的定义</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与</a:t>
            </a:r>
            <a:r>
              <a:rPr lang="en-US" altLang="zh-CN" dirty="0">
                <a:solidFill>
                  <a:schemeClr val="tx1">
                    <a:lumMod val="65000"/>
                    <a:lumOff val="35000"/>
                  </a:schemeClr>
                </a:solidFill>
                <a:latin typeface="Calibri Light" panose="020F0302020204030204" pitchFamily="34" charset="0"/>
                <a:ea typeface="方正兰亭黑_GBK"/>
                <a:sym typeface="+mn-ea"/>
              </a:rPr>
              <a:t>Catalan</a:t>
            </a:r>
            <a:r>
              <a:rPr lang="zh-CN" altLang="en-US" dirty="0">
                <a:solidFill>
                  <a:schemeClr val="tx1">
                    <a:lumMod val="65000"/>
                    <a:lumOff val="35000"/>
                  </a:schemeClr>
                </a:solidFill>
                <a:latin typeface="Calibri Light" panose="020F0302020204030204" pitchFamily="34" charset="0"/>
                <a:ea typeface="方正兰亭黑_GBK"/>
                <a:sym typeface="+mn-ea"/>
              </a:rPr>
              <a:t>数的关系</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示例</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pic>
        <p:nvPicPr>
          <p:cNvPr id="2" name="图片 1" descr="2018-02-22 164251"/>
          <p:cNvPicPr>
            <a:picLocks noChangeAspect="1"/>
          </p:cNvPicPr>
          <p:nvPr/>
        </p:nvPicPr>
        <p:blipFill>
          <a:blip r:embed="rId2"/>
          <a:stretch>
            <a:fillRect/>
          </a:stretch>
        </p:blipFill>
        <p:spPr>
          <a:xfrm>
            <a:off x="7002780" y="2157095"/>
            <a:ext cx="4377055" cy="2922270"/>
          </a:xfrm>
          <a:prstGeom prst="rect">
            <a:avLst/>
          </a:prstGeom>
        </p:spPr>
      </p:pic>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满二叉树是一个根树，每个内部顶点</a:t>
            </a:r>
            <a:r>
              <a:rPr lang="en-US" altLang="zh-CN" sz="2400" dirty="0">
                <a:latin typeface="+mn-ea"/>
                <a:sym typeface="+mn-ea"/>
              </a:rPr>
              <a:t>internal vertex</a:t>
            </a:r>
            <a:r>
              <a:rPr lang="zh-CN" altLang="en-US" sz="2400" dirty="0">
                <a:latin typeface="+mn-ea"/>
                <a:sym typeface="+mn-ea"/>
              </a:rPr>
              <a:t>恰好有两个子节点。因此，具有</a:t>
            </a:r>
            <a:r>
              <a:rPr lang="en-US" altLang="zh-CN" sz="2400" dirty="0">
                <a:latin typeface="+mn-ea"/>
                <a:sym typeface="+mn-ea"/>
              </a:rPr>
              <a:t> n </a:t>
            </a:r>
            <a:r>
              <a:rPr lang="zh-CN" altLang="en-US" sz="2400" dirty="0">
                <a:latin typeface="+mn-ea"/>
                <a:sym typeface="+mn-ea"/>
              </a:rPr>
              <a:t>个内部顶点的满二叉树有</a:t>
            </a:r>
            <a:r>
              <a:rPr lang="en-US" altLang="zh-CN" sz="2400" dirty="0">
                <a:latin typeface="+mn-ea"/>
                <a:sym typeface="+mn-ea"/>
              </a:rPr>
              <a:t> 2n </a:t>
            </a:r>
            <a:r>
              <a:rPr lang="zh-CN" altLang="en-US" sz="2400" dirty="0">
                <a:latin typeface="+mn-ea"/>
                <a:sym typeface="+mn-ea"/>
              </a:rPr>
              <a:t>条边。由于树比边多一个顶点，具有</a:t>
            </a:r>
            <a:r>
              <a:rPr lang="en-US" altLang="zh-CN" sz="2400" dirty="0">
                <a:latin typeface="+mn-ea"/>
                <a:sym typeface="+mn-ea"/>
              </a:rPr>
              <a:t> n </a:t>
            </a:r>
            <a:r>
              <a:rPr lang="zh-CN" altLang="en-US" sz="2400" dirty="0">
                <a:latin typeface="+mn-ea"/>
                <a:sym typeface="+mn-ea"/>
              </a:rPr>
              <a:t>个内部顶点的满二叉树</a:t>
            </a:r>
            <a:r>
              <a:rPr lang="en-US" altLang="zh-CN" sz="2400" dirty="0">
                <a:latin typeface="+mn-ea"/>
                <a:sym typeface="+mn-ea"/>
              </a:rPr>
              <a:t> T </a:t>
            </a:r>
            <a:r>
              <a:rPr lang="zh-CN" altLang="en-US" sz="2400" dirty="0">
                <a:latin typeface="+mn-ea"/>
                <a:sym typeface="+mn-ea"/>
              </a:rPr>
              <a:t>有</a:t>
            </a:r>
            <a:r>
              <a:rPr lang="en-US" altLang="zh-CN" sz="2400" dirty="0">
                <a:latin typeface="+mn-ea"/>
                <a:sym typeface="+mn-ea"/>
              </a:rPr>
              <a:t> 2n+1 </a:t>
            </a:r>
            <a:r>
              <a:rPr lang="zh-CN" altLang="en-US" sz="2400" dirty="0">
                <a:latin typeface="+mn-ea"/>
                <a:sym typeface="+mn-ea"/>
              </a:rPr>
              <a:t>个顶点，因此有</a:t>
            </a:r>
            <a:r>
              <a:rPr lang="en-US" altLang="zh-CN" sz="2400" dirty="0">
                <a:latin typeface="+mn-ea"/>
                <a:sym typeface="+mn-ea"/>
              </a:rPr>
              <a:t> n+1 </a:t>
            </a:r>
            <a:r>
              <a:rPr lang="zh-CN" altLang="en-US" sz="2400" dirty="0">
                <a:latin typeface="+mn-ea"/>
                <a:sym typeface="+mn-ea"/>
              </a:rPr>
              <a:t>个叶子。假设我们沿横截面（前序遍历、中序遍历或后序遍历，见《离散数学及其应用》第</a:t>
            </a:r>
            <a:r>
              <a:rPr lang="en-US" altLang="zh-CN" sz="2400" dirty="0">
                <a:latin typeface="+mn-ea"/>
                <a:sym typeface="+mn-ea"/>
              </a:rPr>
              <a:t> 10.1 </a:t>
            </a:r>
            <a:r>
              <a:rPr lang="zh-CN" altLang="en-US" sz="2400" dirty="0">
                <a:latin typeface="+mn-ea"/>
                <a:sym typeface="+mn-ea"/>
              </a:rPr>
              <a:t>节）标记树的叶子，标记为</a:t>
            </a:r>
            <a:r>
              <a:rPr lang="en-US" altLang="zh-CN" sz="2400" dirty="0">
                <a:latin typeface="+mn-ea"/>
                <a:sym typeface="+mn-ea"/>
              </a:rPr>
              <a:t> x1,x2,…,xn+1</a:t>
            </a:r>
            <a:r>
              <a:rPr lang="zh-CN" altLang="en-US" sz="2400" dirty="0">
                <a:latin typeface="+mn-ea"/>
                <a:sym typeface="+mn-ea"/>
              </a:rPr>
              <a:t>。然后，树递归地定义了</a:t>
            </a:r>
            <a:r>
              <a:rPr lang="en-US" altLang="zh-CN" sz="2400" dirty="0">
                <a:latin typeface="+mn-ea"/>
                <a:sym typeface="+mn-ea"/>
              </a:rPr>
              <a:t> x1,x2,…,xn+1 </a:t>
            </a:r>
            <a:r>
              <a:rPr lang="zh-CN" altLang="en-US" sz="2400" dirty="0">
                <a:latin typeface="+mn-ea"/>
                <a:sym typeface="+mn-ea"/>
              </a:rPr>
              <a:t>的正确配对乘积，</a:t>
            </a:r>
            <a:endParaRPr lang="zh-CN" altLang="en-US" sz="2400" dirty="0">
              <a:latin typeface="+mn-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然后，树递归地定义了</a:t>
            </a:r>
            <a:r>
              <a:rPr lang="en-US" altLang="zh-CN" sz="2400" dirty="0">
                <a:latin typeface="+mn-ea"/>
                <a:sym typeface="+mn-ea"/>
              </a:rPr>
              <a:t> x1,x2,…,xn+1 </a:t>
            </a:r>
            <a:r>
              <a:rPr lang="zh-CN" altLang="en-US" sz="2400" dirty="0">
                <a:latin typeface="+mn-ea"/>
                <a:sym typeface="+mn-ea"/>
              </a:rPr>
              <a:t>的正确配对乘积，规则如下：</a:t>
            </a:r>
            <a:endParaRPr lang="zh-CN" altLang="en-US" sz="2400" dirty="0">
              <a:latin typeface="+mn-ea"/>
              <a:sym typeface="+mn-ea"/>
            </a:endParaRPr>
          </a:p>
          <a:p>
            <a:pPr algn="just"/>
            <a:r>
              <a:rPr lang="zh-CN" altLang="en-US" sz="2400" dirty="0">
                <a:latin typeface="+mn-ea"/>
                <a:sym typeface="+mn-ea"/>
              </a:rPr>
              <a:t>标记规则：</a:t>
            </a:r>
            <a:endParaRPr lang="zh-CN" altLang="en-US" sz="2400" dirty="0">
              <a:latin typeface="+mn-ea"/>
              <a:sym typeface="+mn-ea"/>
            </a:endParaRPr>
          </a:p>
          <a:p>
            <a:pPr algn="just"/>
            <a:r>
              <a:rPr lang="zh-CN" altLang="en-US" sz="2400" dirty="0">
                <a:latin typeface="+mn-ea"/>
                <a:sym typeface="+mn-ea"/>
              </a:rPr>
              <a:t>如果</a:t>
            </a:r>
            <a:r>
              <a:rPr lang="en-US" altLang="zh-CN" sz="2400" dirty="0">
                <a:latin typeface="+mn-ea"/>
                <a:sym typeface="+mn-ea"/>
              </a:rPr>
              <a:t> v </a:t>
            </a:r>
            <a:r>
              <a:rPr lang="zh-CN" altLang="en-US" sz="2400" dirty="0">
                <a:latin typeface="+mn-ea"/>
                <a:sym typeface="+mn-ea"/>
              </a:rPr>
              <a:t>是一个内部顶点，其左子节点为</a:t>
            </a:r>
            <a:r>
              <a:rPr lang="en-US" altLang="zh-CN" sz="2400" dirty="0">
                <a:latin typeface="+mn-ea"/>
                <a:sym typeface="+mn-ea"/>
              </a:rPr>
              <a:t> a</a:t>
            </a:r>
            <a:r>
              <a:rPr lang="zh-CN" altLang="en-US" sz="2400" dirty="0">
                <a:latin typeface="+mn-ea"/>
                <a:sym typeface="+mn-ea"/>
              </a:rPr>
              <a:t>，右子节点为</a:t>
            </a:r>
            <a:r>
              <a:rPr lang="en-US" altLang="zh-CN" sz="2400" dirty="0">
                <a:latin typeface="+mn-ea"/>
                <a:sym typeface="+mn-ea"/>
              </a:rPr>
              <a:t>b</a:t>
            </a:r>
            <a:r>
              <a:rPr lang="zh-CN" altLang="en-US" sz="2400" dirty="0">
                <a:latin typeface="+mn-ea"/>
                <a:sym typeface="+mn-ea"/>
              </a:rPr>
              <a:t>，并且分别标记为</a:t>
            </a:r>
            <a:r>
              <a:rPr lang="en-US" altLang="zh-CN" sz="2400" dirty="0">
                <a:latin typeface="+mn-ea"/>
                <a:sym typeface="+mn-ea"/>
              </a:rPr>
              <a:t> A </a:t>
            </a:r>
            <a:r>
              <a:rPr lang="zh-CN" altLang="en-US" sz="2400" dirty="0">
                <a:latin typeface="+mn-ea"/>
                <a:sym typeface="+mn-ea"/>
              </a:rPr>
              <a:t>和</a:t>
            </a:r>
            <a:r>
              <a:rPr lang="en-US" altLang="zh-CN" sz="2400" dirty="0">
                <a:latin typeface="+mn-ea"/>
                <a:sym typeface="+mn-ea"/>
              </a:rPr>
              <a:t> B</a:t>
            </a:r>
            <a:r>
              <a:rPr lang="zh-CN" altLang="en-US" sz="2400" dirty="0">
                <a:latin typeface="+mn-ea"/>
                <a:sym typeface="+mn-ea"/>
              </a:rPr>
              <a:t>，则将</a:t>
            </a:r>
            <a:r>
              <a:rPr lang="en-US" altLang="zh-CN" sz="2400" dirty="0">
                <a:latin typeface="+mn-ea"/>
                <a:sym typeface="+mn-ea"/>
              </a:rPr>
              <a:t> v </a:t>
            </a:r>
            <a:r>
              <a:rPr lang="zh-CN" altLang="en-US" sz="2400" dirty="0">
                <a:latin typeface="+mn-ea"/>
                <a:sym typeface="+mn-ea"/>
              </a:rPr>
              <a:t>标记为</a:t>
            </a:r>
            <a:r>
              <a:rPr lang="en-US" altLang="zh-CN" sz="2400" dirty="0">
                <a:latin typeface="+mn-ea"/>
                <a:sym typeface="+mn-ea"/>
              </a:rPr>
              <a:t> (AB)</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树的根节点上的标签将是</a:t>
            </a:r>
            <a:r>
              <a:rPr lang="en-US" altLang="zh-CN" sz="2400" dirty="0">
                <a:latin typeface="+mn-ea"/>
                <a:sym typeface="+mn-ea"/>
              </a:rPr>
              <a:t>well-parenthesized product</a:t>
            </a:r>
            <a:r>
              <a:rPr lang="zh-CN" altLang="en-US" sz="2400" dirty="0">
                <a:latin typeface="+mn-ea"/>
                <a:sym typeface="+mn-ea"/>
              </a:rPr>
              <a:t>该正确配对的乘积。</a:t>
            </a:r>
            <a:endParaRPr lang="zh-CN" altLang="en-US" sz="2400" dirty="0">
              <a:latin typeface="+mn-ea"/>
              <a:sym typeface="+mn-ea"/>
            </a:endParaRPr>
          </a:p>
          <a:p>
            <a:pPr algn="just"/>
            <a:r>
              <a:rPr lang="zh-CN" altLang="en-US" sz="2400" dirty="0">
                <a:latin typeface="+mn-ea"/>
                <a:sym typeface="+mn-ea"/>
              </a:rPr>
              <a:t>相反，给定一个</a:t>
            </a:r>
            <a:r>
              <a:rPr lang="en-US" altLang="zh-CN" sz="2400" dirty="0">
                <a:latin typeface="+mn-ea"/>
                <a:sym typeface="+mn-ea"/>
              </a:rPr>
              <a:t> n+1 </a:t>
            </a:r>
            <a:r>
              <a:rPr lang="zh-CN" altLang="en-US" sz="2400" dirty="0">
                <a:latin typeface="+mn-ea"/>
                <a:sym typeface="+mn-ea"/>
              </a:rPr>
              <a:t>个变量的正确配对乘积</a:t>
            </a:r>
            <a:r>
              <a:rPr lang="en-US" altLang="zh-CN" sz="2400" dirty="0">
                <a:latin typeface="+mn-ea"/>
                <a:sym typeface="+mn-ea"/>
              </a:rPr>
              <a:t> x1,x2,…,xn+1</a:t>
            </a:r>
            <a:r>
              <a:rPr lang="zh-CN" altLang="en-US" sz="2400" dirty="0">
                <a:latin typeface="+mn-ea"/>
                <a:sym typeface="+mn-ea"/>
              </a:rPr>
              <a:t>，通过以下步骤确定一个标记的满二叉树：首先将根节点标记为正确配对的乘积，然后从外括号向内移动，向每个标记为</a:t>
            </a:r>
            <a:r>
              <a:rPr lang="en-US" altLang="zh-CN" sz="2400" dirty="0">
                <a:latin typeface="+mn-ea"/>
                <a:sym typeface="+mn-ea"/>
              </a:rPr>
              <a:t> (AB)</a:t>
            </a:r>
            <a:r>
              <a:rPr lang="zh-CN" altLang="en-US" sz="2400" dirty="0">
                <a:latin typeface="+mn-ea"/>
                <a:sym typeface="+mn-ea"/>
              </a:rPr>
              <a:t>的顶点添加两个子节点，分别标记为</a:t>
            </a:r>
            <a:r>
              <a:rPr lang="en-US" altLang="zh-CN" sz="2400" dirty="0">
                <a:latin typeface="+mn-ea"/>
                <a:sym typeface="+mn-ea"/>
              </a:rPr>
              <a:t> A </a:t>
            </a:r>
            <a:r>
              <a:rPr lang="zh-CN" altLang="en-US" sz="2400" dirty="0">
                <a:latin typeface="+mn-ea"/>
                <a:sym typeface="+mn-ea"/>
              </a:rPr>
              <a:t>和</a:t>
            </a:r>
            <a:r>
              <a:rPr lang="en-US" altLang="zh-CN" sz="2400" dirty="0">
                <a:latin typeface="+mn-ea"/>
                <a:sym typeface="+mn-ea"/>
              </a:rPr>
              <a:t> B</a:t>
            </a:r>
            <a:r>
              <a:rPr lang="zh-CN" altLang="en-US" sz="2400" dirty="0">
                <a:latin typeface="+mn-ea"/>
                <a:sym typeface="+mn-ea"/>
              </a:rPr>
              <a:t>。树的叶子将按照遍历的顺序标记为变量</a:t>
            </a:r>
            <a:r>
              <a:rPr lang="en-US" altLang="zh-CN" sz="2400" dirty="0">
                <a:latin typeface="+mn-ea"/>
                <a:sym typeface="+mn-ea"/>
              </a:rPr>
              <a:t> x1,x2,…,xn+1</a:t>
            </a:r>
            <a:r>
              <a:rPr lang="zh-CN" altLang="en-US" sz="2400" dirty="0">
                <a:latin typeface="+mn-ea"/>
                <a:sym typeface="+mn-ea"/>
              </a:rPr>
              <a:t>。因此，</a:t>
            </a:r>
            <a:r>
              <a:rPr lang="en-US" altLang="zh-CN" sz="2400" dirty="0">
                <a:latin typeface="+mn-ea"/>
                <a:sym typeface="+mn-ea"/>
              </a:rPr>
              <a:t>n+1</a:t>
            </a:r>
            <a:r>
              <a:rPr lang="zh-CN" altLang="en-US" sz="2400" dirty="0">
                <a:latin typeface="+mn-ea"/>
                <a:sym typeface="+mn-ea"/>
              </a:rPr>
              <a:t>个变量的正确配对乘积和具有</a:t>
            </a:r>
            <a:r>
              <a:rPr lang="en-US" altLang="zh-CN" sz="2400" dirty="0">
                <a:latin typeface="+mn-ea"/>
                <a:sym typeface="+mn-ea"/>
              </a:rPr>
              <a:t> n+1</a:t>
            </a:r>
            <a:r>
              <a:rPr lang="zh-CN" altLang="en-US" sz="2400" dirty="0">
                <a:latin typeface="+mn-ea"/>
                <a:sym typeface="+mn-ea"/>
              </a:rPr>
              <a:t>个叶子和</a:t>
            </a:r>
            <a:r>
              <a:rPr lang="en-US" altLang="zh-CN" sz="2400" dirty="0">
                <a:latin typeface="+mn-ea"/>
                <a:sym typeface="+mn-ea"/>
              </a:rPr>
              <a:t> n </a:t>
            </a:r>
            <a:r>
              <a:rPr lang="zh-CN" altLang="en-US" sz="2400" dirty="0">
                <a:latin typeface="+mn-ea"/>
                <a:sym typeface="+mn-ea"/>
              </a:rPr>
              <a:t>个内部顶点的满二叉树之间存在一一对应关系。</a:t>
            </a:r>
            <a:endParaRPr lang="zh-CN" altLang="en-US" sz="2400" dirty="0">
              <a:latin typeface="+mn-ea"/>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定理</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定理</a:t>
            </a:r>
            <a:r>
              <a:rPr lang="en-US" altLang="zh-CN" sz="2400" dirty="0">
                <a:latin typeface="+mn-ea"/>
                <a:sym typeface="+mn-ea"/>
              </a:rPr>
              <a:t> 5</a:t>
            </a:r>
            <a:endParaRPr lang="en-US" altLang="zh-CN" sz="2400" dirty="0">
              <a:latin typeface="+mn-ea"/>
              <a:sym typeface="+mn-ea"/>
            </a:endParaRPr>
          </a:p>
          <a:p>
            <a:pPr algn="just"/>
            <a:r>
              <a:rPr lang="zh-CN" altLang="en-US" sz="2400" dirty="0">
                <a:latin typeface="+mn-ea"/>
                <a:sym typeface="+mn-ea"/>
              </a:rPr>
              <a:t>具有</a:t>
            </a:r>
            <a:r>
              <a:rPr lang="en-US" altLang="zh-CN" sz="2400" dirty="0">
                <a:latin typeface="+mn-ea"/>
                <a:sym typeface="+mn-ea"/>
              </a:rPr>
              <a:t> n </a:t>
            </a:r>
            <a:r>
              <a:rPr lang="zh-CN" altLang="en-US" sz="2400" dirty="0">
                <a:latin typeface="+mn-ea"/>
                <a:sym typeface="+mn-ea"/>
              </a:rPr>
              <a:t>个内部顶点的满二叉树的数量是卡塔兰数</a:t>
            </a:r>
            <a:r>
              <a:rPr lang="en-US" altLang="zh-CN" sz="2400" dirty="0">
                <a:latin typeface="+mn-ea"/>
                <a:sym typeface="+mn-ea"/>
              </a:rPr>
              <a:t> cn</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示例</a:t>
            </a:r>
            <a:r>
              <a:rPr lang="en-US" altLang="zh-CN" sz="2400" dirty="0">
                <a:latin typeface="+mn-ea"/>
                <a:sym typeface="+mn-ea"/>
              </a:rPr>
              <a:t> 12</a:t>
            </a:r>
            <a:endParaRPr lang="en-US" altLang="zh-CN" sz="2400" dirty="0">
              <a:latin typeface="+mn-ea"/>
              <a:sym typeface="+mn-ea"/>
            </a:endParaRPr>
          </a:p>
          <a:p>
            <a:pPr algn="just"/>
            <a:r>
              <a:rPr lang="zh-CN" altLang="en-US" sz="2400" dirty="0">
                <a:latin typeface="+mn-ea"/>
                <a:sym typeface="+mn-ea"/>
              </a:rPr>
              <a:t>画出并标记由正确配对的乘积</a:t>
            </a:r>
            <a:r>
              <a:rPr lang="en-US" altLang="zh-CN" sz="2400" dirty="0">
                <a:latin typeface="+mn-ea"/>
                <a:sym typeface="+mn-ea"/>
              </a:rPr>
              <a:t> ((1(23))(45))</a:t>
            </a:r>
            <a:r>
              <a:rPr lang="zh-CN" altLang="en-US" sz="2400" dirty="0">
                <a:latin typeface="+mn-ea"/>
                <a:sym typeface="+mn-ea"/>
              </a:rPr>
              <a:t>定义的满二叉树。</a:t>
            </a:r>
            <a:endParaRPr lang="zh-CN" altLang="en-US" sz="2400" dirty="0">
              <a:latin typeface="+mn-ea"/>
              <a:sym typeface="+mn-ea"/>
            </a:endParaRPr>
          </a:p>
          <a:p>
            <a:pPr algn="just"/>
            <a:r>
              <a:rPr lang="zh-CN" altLang="en-US" sz="2400" dirty="0">
                <a:latin typeface="+mn-ea"/>
                <a:sym typeface="+mn-ea"/>
              </a:rPr>
              <a:t>解答：</a:t>
            </a:r>
            <a:endParaRPr lang="zh-CN" altLang="en-US" sz="2400" dirty="0">
              <a:latin typeface="+mn-ea"/>
              <a:sym typeface="+mn-ea"/>
            </a:endParaRPr>
          </a:p>
          <a:p>
            <a:pPr algn="just"/>
            <a:r>
              <a:rPr lang="zh-CN" altLang="en-US" sz="2400" dirty="0">
                <a:latin typeface="+mn-ea"/>
                <a:sym typeface="+mn-ea"/>
              </a:rPr>
              <a:t>该满二叉树如图所示</a:t>
            </a:r>
            <a:endParaRPr lang="zh-CN" altLang="en-US" sz="2400" dirty="0">
              <a:latin typeface="+mn-ea"/>
              <a:sym typeface="+mn-ea"/>
            </a:endParaRPr>
          </a:p>
        </p:txBody>
      </p:sp>
      <p:pic>
        <p:nvPicPr>
          <p:cNvPr id="13" name="图片 23"/>
          <p:cNvPicPr>
            <a:picLocks noChangeAspect="1"/>
          </p:cNvPicPr>
          <p:nvPr/>
        </p:nvPicPr>
        <p:blipFill>
          <a:blip r:embed="rId1"/>
          <a:stretch>
            <a:fillRect/>
          </a:stretch>
        </p:blipFill>
        <p:spPr>
          <a:xfrm>
            <a:off x="2749233" y="3429000"/>
            <a:ext cx="5271135" cy="22631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06</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zh-CN" altLang="en-US" sz="6000" dirty="0">
                <a:solidFill>
                  <a:srgbClr val="345780"/>
                </a:solidFill>
                <a:latin typeface="+mn-ea"/>
                <a:sym typeface="+mn-ea"/>
              </a:rPr>
              <a:t>凸多边形的三角剖分</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三角剖分的定义</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与</a:t>
            </a:r>
            <a:r>
              <a:rPr lang="en-US" altLang="zh-CN" dirty="0">
                <a:solidFill>
                  <a:schemeClr val="tx1">
                    <a:lumMod val="65000"/>
                    <a:lumOff val="35000"/>
                  </a:schemeClr>
                </a:solidFill>
                <a:latin typeface="Calibri Light" panose="020F0302020204030204" pitchFamily="34" charset="0"/>
                <a:ea typeface="方正兰亭黑_GBK"/>
                <a:sym typeface="+mn-ea"/>
              </a:rPr>
              <a:t>Catalan</a:t>
            </a:r>
            <a:r>
              <a:rPr lang="zh-CN" altLang="en-US" dirty="0">
                <a:solidFill>
                  <a:schemeClr val="tx1">
                    <a:lumMod val="65000"/>
                    <a:lumOff val="35000"/>
                  </a:schemeClr>
                </a:solidFill>
                <a:latin typeface="Calibri Light" panose="020F0302020204030204" pitchFamily="34" charset="0"/>
                <a:ea typeface="方正兰亭黑_GBK"/>
                <a:sym typeface="+mn-ea"/>
              </a:rPr>
              <a:t>数的关系</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示例</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pic>
        <p:nvPicPr>
          <p:cNvPr id="2" name="图片 1" descr="2018-02-22 164251"/>
          <p:cNvPicPr>
            <a:picLocks noChangeAspect="1"/>
          </p:cNvPicPr>
          <p:nvPr/>
        </p:nvPicPr>
        <p:blipFill>
          <a:blip r:embed="rId2"/>
          <a:stretch>
            <a:fillRect/>
          </a:stretch>
        </p:blipFill>
        <p:spPr>
          <a:xfrm>
            <a:off x="7002780" y="2157095"/>
            <a:ext cx="4377055" cy="2922270"/>
          </a:xfrm>
          <a:prstGeom prst="rect">
            <a:avLst/>
          </a:prstGeom>
        </p:spPr>
      </p:pic>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一个平面中的</a:t>
            </a:r>
            <a:r>
              <a:rPr lang="en-US" altLang="zh-CN" sz="2400" dirty="0">
                <a:latin typeface="+mn-ea"/>
                <a:sym typeface="+mn-ea"/>
              </a:rPr>
              <a:t>n-gon( n-</a:t>
            </a:r>
            <a:r>
              <a:rPr lang="zh-CN" altLang="en-US" sz="2400" dirty="0">
                <a:latin typeface="+mn-ea"/>
                <a:sym typeface="+mn-ea"/>
              </a:rPr>
              <a:t>边形（</a:t>
            </a:r>
            <a:r>
              <a:rPr lang="en-US" altLang="zh-CN" sz="2400" dirty="0">
                <a:latin typeface="+mn-ea"/>
                <a:sym typeface="+mn-ea"/>
              </a:rPr>
              <a:t>n≥3</a:t>
            </a:r>
            <a:r>
              <a:rPr lang="zh-CN" altLang="en-US" sz="2400" dirty="0">
                <a:latin typeface="+mn-ea"/>
                <a:sym typeface="+mn-ea"/>
              </a:rPr>
              <a:t>）</a:t>
            </a:r>
            <a:r>
              <a:rPr lang="en-US" altLang="zh-CN" sz="2400" dirty="0">
                <a:latin typeface="+mn-ea"/>
                <a:sym typeface="+mn-ea"/>
              </a:rPr>
              <a:t>)</a:t>
            </a:r>
            <a:r>
              <a:rPr lang="zh-CN" altLang="en-US" sz="2400" dirty="0">
                <a:latin typeface="+mn-ea"/>
                <a:sym typeface="+mn-ea"/>
              </a:rPr>
              <a:t>是一个具有</a:t>
            </a:r>
            <a:r>
              <a:rPr lang="en-US" altLang="zh-CN" sz="2400" dirty="0">
                <a:latin typeface="+mn-ea"/>
                <a:sym typeface="+mn-ea"/>
              </a:rPr>
              <a:t> n </a:t>
            </a:r>
            <a:r>
              <a:rPr lang="zh-CN" altLang="en-US" sz="2400" dirty="0">
                <a:latin typeface="+mn-ea"/>
                <a:sym typeface="+mn-ea"/>
              </a:rPr>
              <a:t>个顶点和</a:t>
            </a:r>
            <a:r>
              <a:rPr lang="en-US" altLang="zh-CN" sz="2400" dirty="0">
                <a:latin typeface="+mn-ea"/>
                <a:sym typeface="+mn-ea"/>
              </a:rPr>
              <a:t> n </a:t>
            </a:r>
            <a:r>
              <a:rPr lang="zh-CN" altLang="en-US" sz="2400" dirty="0">
                <a:latin typeface="+mn-ea"/>
                <a:sym typeface="+mn-ea"/>
              </a:rPr>
              <a:t>条边的多边形。设</a:t>
            </a:r>
            <a:r>
              <a:rPr lang="en-US" altLang="zh-CN" sz="2400" dirty="0">
                <a:latin typeface="+mn-ea"/>
                <a:sym typeface="+mn-ea"/>
              </a:rPr>
              <a:t> v0,v1,…,vn−1 </a:t>
            </a:r>
            <a:r>
              <a:rPr lang="zh-CN" altLang="en-US" sz="2400" dirty="0">
                <a:latin typeface="+mn-ea"/>
                <a:sym typeface="+mn-ea"/>
              </a:rPr>
              <a:t>为顶点（按逆时针顺序）。我们用</a:t>
            </a:r>
            <a:r>
              <a:rPr lang="en-US" altLang="zh-CN" sz="2400" dirty="0">
                <a:latin typeface="+mn-ea"/>
                <a:sym typeface="+mn-ea"/>
              </a:rPr>
              <a:t> vivj</a:t>
            </a:r>
            <a:r>
              <a:rPr lang="zh-CN" altLang="en-US" sz="2400" dirty="0">
                <a:latin typeface="+mn-ea"/>
                <a:sym typeface="+mn-ea"/>
              </a:rPr>
              <a:t>来表示连接顶点</a:t>
            </a:r>
            <a:r>
              <a:rPr lang="en-US" altLang="zh-CN" sz="2400" dirty="0">
                <a:latin typeface="+mn-ea"/>
                <a:sym typeface="+mn-ea"/>
              </a:rPr>
              <a:t> vi</a:t>
            </a:r>
            <a:r>
              <a:rPr lang="zh-CN" altLang="en-US" sz="2400" dirty="0">
                <a:latin typeface="+mn-ea"/>
                <a:sym typeface="+mn-ea"/>
              </a:rPr>
              <a:t>和</a:t>
            </a:r>
            <a:r>
              <a:rPr lang="en-US" altLang="zh-CN" sz="2400" dirty="0">
                <a:latin typeface="+mn-ea"/>
                <a:sym typeface="+mn-ea"/>
              </a:rPr>
              <a:t> vj</a:t>
            </a:r>
            <a:r>
              <a:rPr lang="zh-CN" altLang="en-US" sz="2400" dirty="0">
                <a:latin typeface="+mn-ea"/>
                <a:sym typeface="+mn-ea"/>
              </a:rPr>
              <a:t>的线段</a:t>
            </a:r>
            <a:r>
              <a:rPr lang="en-US" altLang="zh-CN" sz="2400" dirty="0">
                <a:latin typeface="+mn-ea"/>
                <a:sym typeface="+mn-ea"/>
              </a:rPr>
              <a:t>line segment</a:t>
            </a:r>
            <a:r>
              <a:rPr lang="zh-CN" altLang="en-US" sz="2400" dirty="0">
                <a:latin typeface="+mn-ea"/>
                <a:sym typeface="+mn-ea"/>
              </a:rPr>
              <a:t>。则</a:t>
            </a:r>
            <a:r>
              <a:rPr lang="en-US" altLang="zh-CN" sz="2400" dirty="0">
                <a:latin typeface="+mn-ea"/>
                <a:sym typeface="+mn-ea"/>
              </a:rPr>
              <a:t> P </a:t>
            </a:r>
            <a:r>
              <a:rPr lang="zh-CN" altLang="en-US" sz="2400" dirty="0">
                <a:latin typeface="+mn-ea"/>
                <a:sym typeface="+mn-ea"/>
              </a:rPr>
              <a:t>的</a:t>
            </a:r>
            <a:r>
              <a:rPr lang="en-US" altLang="zh-CN" sz="2400" dirty="0">
                <a:latin typeface="+mn-ea"/>
                <a:sym typeface="+mn-ea"/>
              </a:rPr>
              <a:t> n</a:t>
            </a:r>
            <a:r>
              <a:rPr lang="zh-CN" altLang="en-US" sz="2400" dirty="0">
                <a:latin typeface="+mn-ea"/>
                <a:sym typeface="+mn-ea"/>
              </a:rPr>
              <a:t>条边分别是</a:t>
            </a:r>
            <a:r>
              <a:rPr lang="en-US" altLang="zh-CN" sz="2400" dirty="0">
                <a:latin typeface="+mn-ea"/>
                <a:sym typeface="+mn-ea"/>
              </a:rPr>
              <a:t> si=vi−1vi</a:t>
            </a:r>
            <a:r>
              <a:rPr lang="zh-CN" altLang="en-US" sz="2400" dirty="0">
                <a:latin typeface="+mn-ea"/>
                <a:sym typeface="+mn-ea"/>
              </a:rPr>
              <a:t>（对于</a:t>
            </a:r>
            <a:r>
              <a:rPr lang="en-US" altLang="zh-CN" sz="2400" dirty="0">
                <a:latin typeface="+mn-ea"/>
                <a:sym typeface="+mn-ea"/>
              </a:rPr>
              <a:t> 1≤i≤n−1</a:t>
            </a:r>
            <a:r>
              <a:rPr lang="zh-CN" altLang="en-US" sz="2400" dirty="0">
                <a:latin typeface="+mn-ea"/>
                <a:sym typeface="+mn-ea"/>
              </a:rPr>
              <a:t>）和</a:t>
            </a:r>
            <a:r>
              <a:rPr lang="en-US" altLang="zh-CN" sz="2400" dirty="0">
                <a:latin typeface="+mn-ea"/>
                <a:sym typeface="+mn-ea"/>
              </a:rPr>
              <a:t> s0=vnv0</a:t>
            </a:r>
            <a:r>
              <a:rPr lang="zh-CN" altLang="en-US" sz="2400" dirty="0">
                <a:latin typeface="+mn-ea"/>
                <a:sym typeface="+mn-ea"/>
              </a:rPr>
              <a:t>。</a:t>
            </a:r>
            <a:r>
              <a:rPr lang="en-US" altLang="zh-CN" sz="2400" dirty="0">
                <a:latin typeface="+mn-ea"/>
                <a:sym typeface="+mn-ea"/>
              </a:rPr>
              <a:t>P </a:t>
            </a:r>
            <a:r>
              <a:rPr lang="zh-CN" altLang="en-US" sz="2400" dirty="0">
                <a:latin typeface="+mn-ea"/>
                <a:sym typeface="+mn-ea"/>
              </a:rPr>
              <a:t>的对角线</a:t>
            </a:r>
            <a:r>
              <a:rPr lang="en-US" altLang="zh-CN" sz="2400" dirty="0">
                <a:latin typeface="+mn-ea"/>
                <a:sym typeface="+mn-ea"/>
              </a:rPr>
              <a:t>diagonal</a:t>
            </a:r>
            <a:r>
              <a:rPr lang="zh-CN" altLang="en-US" sz="2400" dirty="0">
                <a:latin typeface="+mn-ea"/>
                <a:sym typeface="+mn-ea"/>
              </a:rPr>
              <a:t>是连接两个不相邻顶点的线段</a:t>
            </a:r>
            <a:r>
              <a:rPr lang="en-US" altLang="zh-CN" sz="2400" dirty="0">
                <a:latin typeface="+mn-ea"/>
                <a:sym typeface="+mn-ea"/>
              </a:rPr>
              <a:t> vivj</a:t>
            </a:r>
            <a:r>
              <a:rPr lang="zh-CN" altLang="en-US" sz="2400" dirty="0">
                <a:latin typeface="+mn-ea"/>
                <a:sym typeface="+mn-ea"/>
              </a:rPr>
              <a:t>。当</a:t>
            </a:r>
            <a:r>
              <a:rPr lang="en-US" altLang="zh-CN" sz="2400" dirty="0">
                <a:latin typeface="+mn-ea"/>
                <a:sym typeface="+mn-ea"/>
              </a:rPr>
              <a:t> P</a:t>
            </a:r>
            <a:r>
              <a:rPr lang="zh-CN" altLang="en-US" sz="2400" dirty="0">
                <a:latin typeface="+mn-ea"/>
                <a:sym typeface="+mn-ea"/>
              </a:rPr>
              <a:t>是凸</a:t>
            </a:r>
            <a:r>
              <a:rPr lang="en-US" altLang="zh-CN" sz="2400" dirty="0">
                <a:latin typeface="+mn-ea"/>
                <a:sym typeface="+mn-ea"/>
              </a:rPr>
              <a:t>convex</a:t>
            </a:r>
            <a:r>
              <a:rPr lang="zh-CN" altLang="en-US" sz="2400" dirty="0">
                <a:latin typeface="+mn-ea"/>
                <a:sym typeface="+mn-ea"/>
              </a:rPr>
              <a:t>的时，每条对角线都完全位于</a:t>
            </a:r>
            <a:r>
              <a:rPr lang="en-US" altLang="zh-CN" sz="2400" dirty="0">
                <a:latin typeface="+mn-ea"/>
                <a:sym typeface="+mn-ea"/>
              </a:rPr>
              <a:t> P </a:t>
            </a:r>
            <a:r>
              <a:rPr lang="zh-CN" altLang="en-US" sz="2400" dirty="0">
                <a:latin typeface="+mn-ea"/>
                <a:sym typeface="+mn-ea"/>
              </a:rPr>
              <a:t>的内部。</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设</a:t>
            </a:r>
            <a:r>
              <a:rPr lang="en-US" altLang="zh-CN" sz="2400" dirty="0">
                <a:latin typeface="+mn-ea"/>
                <a:sym typeface="+mn-ea"/>
              </a:rPr>
              <a:t> D </a:t>
            </a:r>
            <a:r>
              <a:rPr lang="zh-CN" altLang="en-US" sz="2400" dirty="0">
                <a:latin typeface="+mn-ea"/>
                <a:sym typeface="+mn-ea"/>
              </a:rPr>
              <a:t>是一组对角线，满足没有两个对角线在凸多边形</a:t>
            </a:r>
            <a:r>
              <a:rPr lang="en-US" altLang="zh-CN" sz="2400" dirty="0">
                <a:latin typeface="+mn-ea"/>
                <a:sym typeface="+mn-ea"/>
              </a:rPr>
              <a:t> P </a:t>
            </a:r>
            <a:r>
              <a:rPr lang="zh-CN" altLang="en-US" sz="2400" dirty="0">
                <a:latin typeface="+mn-ea"/>
                <a:sym typeface="+mn-ea"/>
              </a:rPr>
              <a:t>内相交，且它们将</a:t>
            </a:r>
            <a:r>
              <a:rPr lang="en-US" altLang="zh-CN" sz="2400" dirty="0">
                <a:latin typeface="+mn-ea"/>
                <a:sym typeface="+mn-ea"/>
              </a:rPr>
              <a:t> P </a:t>
            </a:r>
            <a:r>
              <a:rPr lang="zh-CN" altLang="en-US" sz="2400" dirty="0">
                <a:latin typeface="+mn-ea"/>
                <a:sym typeface="+mn-ea"/>
              </a:rPr>
              <a:t>的内部分割成三角形。三角形的边要么是</a:t>
            </a:r>
            <a:r>
              <a:rPr lang="en-US" altLang="zh-CN" sz="2400" dirty="0">
                <a:latin typeface="+mn-ea"/>
                <a:sym typeface="+mn-ea"/>
              </a:rPr>
              <a:t> D </a:t>
            </a:r>
            <a:r>
              <a:rPr lang="zh-CN" altLang="en-US" sz="2400" dirty="0">
                <a:latin typeface="+mn-ea"/>
                <a:sym typeface="+mn-ea"/>
              </a:rPr>
              <a:t>中的对角线，要么是</a:t>
            </a:r>
            <a:r>
              <a:rPr lang="en-US" altLang="zh-CN" sz="2400" dirty="0">
                <a:latin typeface="+mn-ea"/>
                <a:sym typeface="+mn-ea"/>
              </a:rPr>
              <a:t> P </a:t>
            </a:r>
            <a:r>
              <a:rPr lang="zh-CN" altLang="en-US" sz="2400" dirty="0">
                <a:latin typeface="+mn-ea"/>
                <a:sym typeface="+mn-ea"/>
              </a:rPr>
              <a:t>的边。由此得到的三角形集</a:t>
            </a:r>
            <a:r>
              <a:rPr lang="en-US" altLang="zh-CN" sz="2400" dirty="0">
                <a:latin typeface="+mn-ea"/>
                <a:sym typeface="+mn-ea"/>
              </a:rPr>
              <a:t> T </a:t>
            </a:r>
            <a:r>
              <a:rPr lang="zh-CN" altLang="en-US" sz="2400" dirty="0">
                <a:latin typeface="+mn-ea"/>
                <a:sym typeface="+mn-ea"/>
              </a:rPr>
              <a:t>称为</a:t>
            </a:r>
            <a:r>
              <a:rPr lang="en-US" altLang="zh-CN" sz="2400" dirty="0">
                <a:latin typeface="+mn-ea"/>
                <a:sym typeface="+mn-ea"/>
              </a:rPr>
              <a:t>triangulation of P (P </a:t>
            </a:r>
            <a:r>
              <a:rPr lang="zh-CN" altLang="en-US" sz="2400" dirty="0">
                <a:latin typeface="+mn-ea"/>
                <a:sym typeface="+mn-ea"/>
              </a:rPr>
              <a:t>的三角剖分</a:t>
            </a:r>
            <a:r>
              <a:rPr lang="en-US" altLang="zh-CN" sz="2400" dirty="0">
                <a:latin typeface="+mn-ea"/>
                <a:sym typeface="+mn-ea"/>
              </a:rPr>
              <a:t>)</a:t>
            </a:r>
            <a:r>
              <a:rPr lang="zh-CN" altLang="en-US" sz="2400" dirty="0">
                <a:latin typeface="+mn-ea"/>
                <a:sym typeface="+mn-ea"/>
              </a:rPr>
              <a:t>。图</a:t>
            </a:r>
            <a:r>
              <a:rPr lang="en-US" altLang="zh-CN" sz="2400" dirty="0">
                <a:latin typeface="+mn-ea"/>
                <a:sym typeface="+mn-ea"/>
              </a:rPr>
              <a:t> 5 </a:t>
            </a:r>
            <a:r>
              <a:rPr lang="zh-CN" altLang="en-US" sz="2400" dirty="0">
                <a:latin typeface="+mn-ea"/>
                <a:sym typeface="+mn-ea"/>
              </a:rPr>
              <a:t>显示了三种凸六边形的三角剖分。</a:t>
            </a:r>
            <a:endParaRPr lang="zh-CN" altLang="en-US" sz="2400" dirty="0">
              <a:latin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endParaRPr lang="zh-CN" altLang="en-US" sz="2400" dirty="0">
              <a:latin typeface="+mn-ea"/>
              <a:sym typeface="+mn-ea"/>
            </a:endParaRPr>
          </a:p>
        </p:txBody>
      </p:sp>
      <p:pic>
        <p:nvPicPr>
          <p:cNvPr id="14" name="图片 24"/>
          <p:cNvPicPr>
            <a:picLocks noChangeAspect="1"/>
          </p:cNvPicPr>
          <p:nvPr/>
        </p:nvPicPr>
        <p:blipFill>
          <a:blip r:embed="rId1"/>
          <a:stretch>
            <a:fillRect/>
          </a:stretch>
        </p:blipFill>
        <p:spPr>
          <a:xfrm>
            <a:off x="1169035" y="1741805"/>
            <a:ext cx="8468995" cy="3527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引理</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引理</a:t>
            </a:r>
            <a:r>
              <a:rPr lang="en-US" altLang="zh-CN" sz="2400" dirty="0">
                <a:latin typeface="+mn-ea"/>
                <a:sym typeface="+mn-ea"/>
              </a:rPr>
              <a:t> 3</a:t>
            </a:r>
            <a:r>
              <a:rPr lang="zh-CN" altLang="en-US" sz="2400" dirty="0">
                <a:latin typeface="+mn-ea"/>
                <a:sym typeface="+mn-ea"/>
              </a:rPr>
              <a:t>：一个凸多边形的三角剖分包含</a:t>
            </a:r>
            <a:r>
              <a:rPr lang="en-US" altLang="zh-CN" sz="2400" dirty="0">
                <a:latin typeface="+mn-ea"/>
                <a:sym typeface="+mn-ea"/>
              </a:rPr>
              <a:t> n−2</a:t>
            </a:r>
            <a:r>
              <a:rPr lang="zh-CN" altLang="en-US" sz="2400" dirty="0">
                <a:latin typeface="+mn-ea"/>
                <a:sym typeface="+mn-ea"/>
              </a:rPr>
              <a:t>个三角形，且由</a:t>
            </a:r>
            <a:r>
              <a:rPr lang="en-US" altLang="zh-CN" sz="2400" dirty="0">
                <a:latin typeface="+mn-ea"/>
                <a:sym typeface="+mn-ea"/>
              </a:rPr>
              <a:t> n−3 </a:t>
            </a:r>
            <a:r>
              <a:rPr lang="zh-CN" altLang="en-US" sz="2400" dirty="0">
                <a:latin typeface="+mn-ea"/>
                <a:sym typeface="+mn-ea"/>
              </a:rPr>
              <a:t>条对角线决定。</a:t>
            </a:r>
            <a:r>
              <a:rPr lang="en-US" altLang="zh-CN" sz="2400" dirty="0">
                <a:latin typeface="+mn-ea"/>
                <a:sym typeface="+mn-ea"/>
              </a:rPr>
              <a:t>A triangulation of a convex n-gon has n−2 triangles determined by n − 3 diagonals.</a:t>
            </a:r>
            <a:endParaRPr lang="en-US" altLang="zh-CN" sz="2400" dirty="0">
              <a:latin typeface="+mn-ea"/>
              <a:sym typeface="+mn-ea"/>
            </a:endParaRPr>
          </a:p>
          <a:p>
            <a:pPr algn="just"/>
            <a:endParaRPr lang="en-US" altLang="zh-CN" sz="2400" dirty="0">
              <a:latin typeface="+mn-ea"/>
              <a:sym typeface="+mn-ea"/>
            </a:endParaRPr>
          </a:p>
          <a:p>
            <a:pPr algn="just"/>
            <a:r>
              <a:rPr lang="zh-CN" altLang="en-US" sz="2400" dirty="0">
                <a:latin typeface="+mn-ea"/>
                <a:sym typeface="+mn-ea"/>
              </a:rPr>
              <a:t>证明：我们通过数学归纳法来证明。若</a:t>
            </a:r>
            <a:r>
              <a:rPr lang="en-US" altLang="zh-CN" sz="2400" dirty="0">
                <a:latin typeface="+mn-ea"/>
                <a:sym typeface="+mn-ea"/>
              </a:rPr>
              <a:t> n=3</a:t>
            </a:r>
            <a:r>
              <a:rPr lang="zh-CN" altLang="en-US" sz="2400" dirty="0">
                <a:latin typeface="+mn-ea"/>
                <a:sym typeface="+mn-ea"/>
              </a:rPr>
              <a:t>，则只有一个三角形，且没有对角线；若</a:t>
            </a:r>
            <a:r>
              <a:rPr lang="en-US" altLang="zh-CN" sz="2400" dirty="0">
                <a:latin typeface="+mn-ea"/>
                <a:sym typeface="+mn-ea"/>
              </a:rPr>
              <a:t> n=4</a:t>
            </a:r>
            <a:r>
              <a:rPr lang="zh-CN" altLang="en-US" sz="2400" dirty="0">
                <a:latin typeface="+mn-ea"/>
                <a:sym typeface="+mn-ea"/>
              </a:rPr>
              <a:t>，则有两个三角形，一条对角线。假设</a:t>
            </a:r>
            <a:r>
              <a:rPr lang="en-US" altLang="zh-CN" sz="2400" dirty="0">
                <a:latin typeface="+mn-ea"/>
                <a:sym typeface="+mn-ea"/>
              </a:rPr>
              <a:t> n≥5 </a:t>
            </a:r>
            <a:r>
              <a:rPr lang="zh-CN" altLang="en-US" sz="2400" dirty="0">
                <a:latin typeface="+mn-ea"/>
                <a:sym typeface="+mn-ea"/>
              </a:rPr>
              <a:t>且结论对于凸</a:t>
            </a:r>
            <a:r>
              <a:rPr lang="en-US" altLang="zh-CN" sz="2400" dirty="0">
                <a:latin typeface="+mn-ea"/>
                <a:sym typeface="+mn-ea"/>
              </a:rPr>
              <a:t> m-</a:t>
            </a:r>
            <a:r>
              <a:rPr lang="zh-CN" altLang="en-US" sz="2400" dirty="0">
                <a:latin typeface="+mn-ea"/>
                <a:sym typeface="+mn-ea"/>
              </a:rPr>
              <a:t>边形的三角剖分成立，其中</a:t>
            </a:r>
            <a:r>
              <a:rPr lang="en-US" altLang="zh-CN" sz="2400" dirty="0">
                <a:latin typeface="+mn-ea"/>
                <a:sym typeface="+mn-ea"/>
              </a:rPr>
              <a:t> 3≤m&lt;n</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问题引入</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92175" y="1547495"/>
            <a:ext cx="10172700" cy="3866515"/>
          </a:xfrm>
          <a:prstGeom prst="rect">
            <a:avLst/>
          </a:prstGeom>
          <a:noFill/>
        </p:spPr>
        <p:txBody>
          <a:bodyPr wrap="square">
            <a:noAutofit/>
          </a:bodyPr>
          <a:lstStyle/>
          <a:p>
            <a:pPr algn="just"/>
            <a:r>
              <a:rPr lang="zh-CN" altLang="en-US" sz="2000" dirty="0">
                <a:latin typeface="+mn-ea"/>
                <a:sym typeface="+mn-ea"/>
              </a:rPr>
              <a:t>假设在一次选举中，共投出了</a:t>
            </a:r>
            <a:r>
              <a:rPr lang="en-US" altLang="zh-CN" sz="2000" dirty="0">
                <a:latin typeface="+mn-ea"/>
                <a:sym typeface="+mn-ea"/>
              </a:rPr>
              <a:t> m=a+b </a:t>
            </a:r>
            <a:r>
              <a:rPr lang="zh-CN" altLang="en-US" sz="2000" dirty="0">
                <a:latin typeface="+mn-ea"/>
                <a:sym typeface="+mn-ea"/>
              </a:rPr>
              <a:t>张选票，其中候选人</a:t>
            </a:r>
            <a:r>
              <a:rPr lang="en-US" altLang="zh-CN" sz="2000" dirty="0">
                <a:latin typeface="+mn-ea"/>
                <a:sym typeface="+mn-ea"/>
              </a:rPr>
              <a:t>A</a:t>
            </a:r>
            <a:r>
              <a:rPr lang="zh-CN" altLang="en-US" sz="2000" dirty="0">
                <a:latin typeface="+mn-ea"/>
                <a:sym typeface="+mn-ea"/>
              </a:rPr>
              <a:t>得到了</a:t>
            </a:r>
            <a:r>
              <a:rPr lang="en-US" altLang="zh-CN" sz="2000" dirty="0">
                <a:latin typeface="+mn-ea"/>
                <a:sym typeface="+mn-ea"/>
              </a:rPr>
              <a:t> a </a:t>
            </a:r>
            <a:r>
              <a:rPr lang="zh-CN" altLang="en-US" sz="2000" dirty="0">
                <a:latin typeface="+mn-ea"/>
                <a:sym typeface="+mn-ea"/>
              </a:rPr>
              <a:t>票，候选人</a:t>
            </a:r>
            <a:r>
              <a:rPr lang="en-US" altLang="zh-CN" sz="2000" dirty="0">
                <a:latin typeface="+mn-ea"/>
                <a:sym typeface="+mn-ea"/>
              </a:rPr>
              <a:t>B</a:t>
            </a:r>
            <a:r>
              <a:rPr lang="zh-CN" altLang="en-US" sz="2000" dirty="0">
                <a:latin typeface="+mn-ea"/>
                <a:sym typeface="+mn-ea"/>
              </a:rPr>
              <a:t>得到了</a:t>
            </a:r>
            <a:r>
              <a:rPr lang="en-US" altLang="zh-CN" sz="2000" dirty="0">
                <a:latin typeface="+mn-ea"/>
                <a:sym typeface="+mn-ea"/>
              </a:rPr>
              <a:t> b </a:t>
            </a:r>
            <a:r>
              <a:rPr lang="zh-CN" altLang="en-US" sz="2000" dirty="0">
                <a:latin typeface="+mn-ea"/>
                <a:sym typeface="+mn-ea"/>
              </a:rPr>
              <a:t>票。</a:t>
            </a:r>
            <a:endParaRPr lang="zh-CN" altLang="en-US" sz="2000" dirty="0">
              <a:latin typeface="+mn-ea"/>
              <a:sym typeface="+mn-ea"/>
            </a:endParaRPr>
          </a:p>
          <a:p>
            <a:pPr algn="just"/>
            <a:r>
              <a:rPr lang="zh-CN" altLang="en-US" sz="2000" dirty="0">
                <a:latin typeface="+mn-ea"/>
                <a:sym typeface="+mn-ea"/>
              </a:rPr>
              <a:t>选票按某种随机顺序逐一计数，产生一个由</a:t>
            </a:r>
            <a:r>
              <a:rPr lang="en-US" altLang="zh-CN" sz="2000" dirty="0">
                <a:latin typeface="+mn-ea"/>
                <a:sym typeface="+mn-ea"/>
              </a:rPr>
              <a:t> a </a:t>
            </a:r>
            <a:r>
              <a:rPr lang="zh-CN" altLang="en-US" sz="2000" dirty="0">
                <a:latin typeface="+mn-ea"/>
                <a:sym typeface="+mn-ea"/>
              </a:rPr>
              <a:t>个</a:t>
            </a:r>
            <a:r>
              <a:rPr lang="en-US" altLang="zh-CN" sz="2000" dirty="0">
                <a:latin typeface="+mn-ea"/>
                <a:sym typeface="+mn-ea"/>
              </a:rPr>
              <a:t>A</a:t>
            </a:r>
            <a:r>
              <a:rPr lang="zh-CN" altLang="en-US" sz="2000" dirty="0">
                <a:latin typeface="+mn-ea"/>
                <a:sym typeface="+mn-ea"/>
              </a:rPr>
              <a:t>和</a:t>
            </a:r>
            <a:r>
              <a:rPr lang="en-US" altLang="zh-CN" sz="2000" dirty="0">
                <a:latin typeface="+mn-ea"/>
                <a:sym typeface="+mn-ea"/>
              </a:rPr>
              <a:t> b </a:t>
            </a:r>
            <a:r>
              <a:rPr lang="zh-CN" altLang="en-US" sz="2000" dirty="0">
                <a:latin typeface="+mn-ea"/>
                <a:sym typeface="+mn-ea"/>
              </a:rPr>
              <a:t>个</a:t>
            </a:r>
            <a:r>
              <a:rPr lang="en-US" altLang="zh-CN" sz="2000" dirty="0">
                <a:latin typeface="+mn-ea"/>
                <a:sym typeface="+mn-ea"/>
              </a:rPr>
              <a:t>B</a:t>
            </a:r>
            <a:r>
              <a:rPr lang="zh-CN" altLang="en-US" sz="2000" dirty="0">
                <a:latin typeface="+mn-ea"/>
                <a:sym typeface="+mn-ea"/>
              </a:rPr>
              <a:t>组成的序列。</a:t>
            </a:r>
            <a:endParaRPr lang="zh-CN" altLang="en-US" sz="2000" dirty="0">
              <a:latin typeface="+mn-ea"/>
              <a:sym typeface="+mn-ea"/>
            </a:endParaRPr>
          </a:p>
          <a:p>
            <a:pPr algn="just"/>
            <a:r>
              <a:rPr lang="zh-CN" altLang="en-US" sz="2000" dirty="0">
                <a:latin typeface="+mn-ea"/>
                <a:sym typeface="+mn-ea"/>
              </a:rPr>
              <a:t>可能的选票序列的数量是</a:t>
            </a:r>
            <a:r>
              <a:rPr lang="en-US" altLang="zh-CN" sz="2000" dirty="0">
                <a:latin typeface="+mn-ea"/>
                <a:sym typeface="+mn-ea"/>
              </a:rPr>
              <a:t> C(m,a)</a:t>
            </a:r>
            <a:r>
              <a:rPr lang="zh-CN" altLang="en-US" sz="2000" dirty="0">
                <a:latin typeface="+mn-ea"/>
                <a:sym typeface="+mn-ea"/>
              </a:rPr>
              <a:t>，即从集合</a:t>
            </a:r>
            <a:r>
              <a:rPr lang="en-US" altLang="zh-CN" sz="2000" dirty="0">
                <a:latin typeface="+mn-ea"/>
                <a:sym typeface="+mn-ea"/>
              </a:rPr>
              <a:t> {1,2,…,m}</a:t>
            </a:r>
            <a:r>
              <a:rPr lang="zh-CN" altLang="en-US" sz="2000" dirty="0">
                <a:latin typeface="+mn-ea"/>
                <a:sym typeface="+mn-ea"/>
              </a:rPr>
              <a:t>中选取</a:t>
            </a:r>
            <a:r>
              <a:rPr lang="en-US" altLang="zh-CN" sz="2000" dirty="0">
                <a:latin typeface="+mn-ea"/>
                <a:sym typeface="+mn-ea"/>
              </a:rPr>
              <a:t> a </a:t>
            </a:r>
            <a:r>
              <a:rPr lang="zh-CN" altLang="en-US" sz="2000" dirty="0">
                <a:latin typeface="+mn-ea"/>
                <a:sym typeface="+mn-ea"/>
              </a:rPr>
              <a:t>个元素的子集数。</a:t>
            </a:r>
            <a:endParaRPr lang="zh-CN" altLang="en-US" sz="2000" dirty="0">
              <a:latin typeface="+mn-ea"/>
              <a:sym typeface="+mn-ea"/>
            </a:endParaRPr>
          </a:p>
          <a:p>
            <a:pPr algn="just"/>
            <a:r>
              <a:rPr lang="zh-CN" altLang="en-US" sz="2000" dirty="0">
                <a:latin typeface="+mn-ea"/>
                <a:sym typeface="+mn-ea"/>
              </a:rPr>
              <a:t>如果假设所有的序列出现的概率相同，那么问题转化为求出</a:t>
            </a:r>
            <a:r>
              <a:rPr lang="en-US" altLang="zh-CN" sz="2000" dirty="0">
                <a:latin typeface="+mn-ea"/>
                <a:sym typeface="+mn-ea"/>
              </a:rPr>
              <a:t>A</a:t>
            </a:r>
            <a:r>
              <a:rPr lang="zh-CN" altLang="en-US" sz="2000" dirty="0">
                <a:latin typeface="+mn-ea"/>
                <a:sym typeface="+mn-ea"/>
              </a:rPr>
              <a:t>在整个计票过程中一直领先的概率。</a:t>
            </a:r>
            <a:endParaRPr lang="zh-CN" altLang="en-US" sz="2000" dirty="0">
              <a:latin typeface="+mn-ea"/>
              <a:sym typeface="+mn-ea"/>
            </a:endParaRPr>
          </a:p>
          <a:p>
            <a:pPr algn="just"/>
            <a:endParaRPr lang="zh-CN" altLang="en-US" sz="2000" dirty="0">
              <a:latin typeface="+mn-ea"/>
              <a:sym typeface="+mn-ea"/>
            </a:endParaRPr>
          </a:p>
          <a:p>
            <a:pPr algn="just"/>
            <a:r>
              <a:rPr lang="zh-CN" altLang="en-US" sz="2000" dirty="0">
                <a:latin typeface="+mn-ea"/>
                <a:sym typeface="+mn-ea"/>
              </a:rPr>
              <a:t>每一个选票序列可以表示为一个有序的</a:t>
            </a:r>
            <a:r>
              <a:rPr lang="en-US" altLang="zh-CN" sz="2000" dirty="0">
                <a:latin typeface="+mn-ea"/>
                <a:sym typeface="+mn-ea"/>
              </a:rPr>
              <a:t> m-</a:t>
            </a:r>
            <a:r>
              <a:rPr lang="zh-CN" altLang="en-US" sz="2000" dirty="0">
                <a:latin typeface="+mn-ea"/>
                <a:sym typeface="+mn-ea"/>
              </a:rPr>
              <a:t>元组</a:t>
            </a:r>
            <a:r>
              <a:rPr lang="en-US" altLang="zh-CN" sz="2000" dirty="0">
                <a:latin typeface="+mn-ea"/>
                <a:sym typeface="+mn-ea"/>
              </a:rPr>
              <a:t> (x1,x2,…,xm)</a:t>
            </a:r>
            <a:r>
              <a:rPr lang="zh-CN" altLang="en-US" sz="2000" dirty="0">
                <a:latin typeface="+mn-ea"/>
                <a:sym typeface="+mn-ea"/>
              </a:rPr>
              <a:t>，其中</a:t>
            </a:r>
            <a:r>
              <a:rPr lang="en-US" altLang="zh-CN" sz="2000" dirty="0">
                <a:latin typeface="+mn-ea"/>
                <a:sym typeface="+mn-ea"/>
              </a:rPr>
              <a:t> xi=1</a:t>
            </a:r>
            <a:r>
              <a:rPr lang="zh-CN" altLang="en-US" sz="2000" dirty="0">
                <a:latin typeface="+mn-ea"/>
                <a:sym typeface="+mn-ea"/>
              </a:rPr>
              <a:t>表示第</a:t>
            </a:r>
            <a:r>
              <a:rPr lang="en-US" altLang="zh-CN" sz="2000" dirty="0">
                <a:latin typeface="+mn-ea"/>
                <a:sym typeface="+mn-ea"/>
              </a:rPr>
              <a:t> i </a:t>
            </a:r>
            <a:r>
              <a:rPr lang="zh-CN" altLang="en-US" sz="2000" dirty="0">
                <a:latin typeface="+mn-ea"/>
                <a:sym typeface="+mn-ea"/>
              </a:rPr>
              <a:t>张选票投给了</a:t>
            </a:r>
            <a:r>
              <a:rPr lang="en-US" altLang="zh-CN" sz="2000" dirty="0">
                <a:latin typeface="+mn-ea"/>
                <a:sym typeface="+mn-ea"/>
              </a:rPr>
              <a:t>A</a:t>
            </a:r>
            <a:r>
              <a:rPr lang="zh-CN" altLang="en-US" sz="2000" dirty="0">
                <a:latin typeface="+mn-ea"/>
                <a:sym typeface="+mn-ea"/>
              </a:rPr>
              <a:t>，</a:t>
            </a:r>
            <a:r>
              <a:rPr lang="en-US" altLang="zh-CN" sz="2000" dirty="0">
                <a:latin typeface="+mn-ea"/>
                <a:sym typeface="+mn-ea"/>
              </a:rPr>
              <a:t>xi=−1</a:t>
            </a:r>
            <a:r>
              <a:rPr lang="zh-CN" altLang="en-US" sz="2000" dirty="0">
                <a:latin typeface="+mn-ea"/>
                <a:sym typeface="+mn-ea"/>
              </a:rPr>
              <a:t>表示投给了</a:t>
            </a:r>
            <a:r>
              <a:rPr lang="en-US" altLang="zh-CN" sz="2000" dirty="0">
                <a:latin typeface="+mn-ea"/>
                <a:sym typeface="+mn-ea"/>
              </a:rPr>
              <a:t>B</a:t>
            </a:r>
            <a:r>
              <a:rPr lang="zh-CN" altLang="en-US" sz="2000" dirty="0">
                <a:latin typeface="+mn-ea"/>
                <a:sym typeface="+mn-ea"/>
              </a:rPr>
              <a:t>。</a:t>
            </a:r>
            <a:endParaRPr lang="zh-CN" altLang="en-US" sz="2000" dirty="0">
              <a:latin typeface="+mn-ea"/>
              <a:sym typeface="+mn-ea"/>
            </a:endParaRPr>
          </a:p>
          <a:p>
            <a:pPr algn="just"/>
            <a:r>
              <a:rPr lang="zh-CN" altLang="en-US" sz="2000" dirty="0">
                <a:latin typeface="+mn-ea"/>
                <a:sym typeface="+mn-ea"/>
              </a:rPr>
              <a:t>每当计数到第</a:t>
            </a:r>
            <a:r>
              <a:rPr lang="en-US" altLang="zh-CN" sz="2000" dirty="0">
                <a:latin typeface="+mn-ea"/>
                <a:sym typeface="+mn-ea"/>
              </a:rPr>
              <a:t> i</a:t>
            </a:r>
            <a:r>
              <a:rPr lang="zh-CN" altLang="en-US" sz="2000" dirty="0">
                <a:latin typeface="+mn-ea"/>
                <a:sym typeface="+mn-ea"/>
              </a:rPr>
              <a:t>张选票时，第</a:t>
            </a:r>
            <a:r>
              <a:rPr lang="en-US" altLang="zh-CN" sz="2000" dirty="0">
                <a:latin typeface="+mn-ea"/>
                <a:sym typeface="+mn-ea"/>
              </a:rPr>
              <a:t> i </a:t>
            </a:r>
            <a:r>
              <a:rPr lang="zh-CN" altLang="en-US" sz="2000" dirty="0">
                <a:latin typeface="+mn-ea"/>
                <a:sym typeface="+mn-ea"/>
              </a:rPr>
              <a:t>次部分和</a:t>
            </a:r>
            <a:r>
              <a:rPr lang="en-US" altLang="zh-CN" sz="2000" dirty="0">
                <a:latin typeface="+mn-ea"/>
                <a:sym typeface="+mn-ea"/>
              </a:rPr>
              <a:t> si=x1+x2+⋯+xi</a:t>
            </a:r>
            <a:r>
              <a:rPr lang="zh-CN" altLang="en-US" sz="2000" dirty="0">
                <a:latin typeface="+mn-ea"/>
                <a:sym typeface="+mn-ea"/>
              </a:rPr>
              <a:t>（其中</a:t>
            </a:r>
            <a:r>
              <a:rPr lang="en-US" altLang="zh-CN" sz="2000" dirty="0">
                <a:latin typeface="+mn-ea"/>
                <a:sym typeface="+mn-ea"/>
              </a:rPr>
              <a:t> s0=0</a:t>
            </a:r>
            <a:r>
              <a:rPr lang="zh-CN" altLang="en-US" sz="2000" dirty="0">
                <a:latin typeface="+mn-ea"/>
                <a:sym typeface="+mn-ea"/>
              </a:rPr>
              <a:t>）表示</a:t>
            </a:r>
            <a:r>
              <a:rPr lang="en-US" altLang="zh-CN" sz="2000" dirty="0">
                <a:latin typeface="+mn-ea"/>
                <a:sym typeface="+mn-ea"/>
              </a:rPr>
              <a:t>A</a:t>
            </a:r>
            <a:r>
              <a:rPr lang="zh-CN" altLang="en-US" sz="2000" dirty="0">
                <a:latin typeface="+mn-ea"/>
                <a:sym typeface="+mn-ea"/>
              </a:rPr>
              <a:t>相对于</a:t>
            </a:r>
            <a:r>
              <a:rPr lang="en-US" altLang="zh-CN" sz="2000" dirty="0">
                <a:latin typeface="+mn-ea"/>
                <a:sym typeface="+mn-ea"/>
              </a:rPr>
              <a:t>B</a:t>
            </a:r>
            <a:r>
              <a:rPr lang="zh-CN" altLang="en-US" sz="2000" dirty="0">
                <a:latin typeface="+mn-ea"/>
                <a:sym typeface="+mn-ea"/>
              </a:rPr>
              <a:t>的</a:t>
            </a:r>
            <a:r>
              <a:rPr lang="en-US" altLang="zh-CN" sz="2000" dirty="0">
                <a:latin typeface="+mn-ea"/>
                <a:sym typeface="+mn-ea"/>
              </a:rPr>
              <a:t>“</a:t>
            </a:r>
            <a:r>
              <a:rPr lang="zh-CN" altLang="en-US" sz="2000" dirty="0">
                <a:latin typeface="+mn-ea"/>
                <a:sym typeface="+mn-ea"/>
              </a:rPr>
              <a:t>领先</a:t>
            </a:r>
            <a:r>
              <a:rPr lang="en-US" altLang="zh-CN" sz="2000" dirty="0">
                <a:latin typeface="+mn-ea"/>
                <a:sym typeface="+mn-ea"/>
              </a:rPr>
              <a:t>”</a:t>
            </a:r>
            <a:r>
              <a:rPr lang="zh-CN" altLang="en-US" sz="2000" dirty="0">
                <a:latin typeface="+mn-ea"/>
                <a:sym typeface="+mn-ea"/>
              </a:rPr>
              <a:t>情况。如果我们用</a:t>
            </a:r>
            <a:r>
              <a:rPr lang="en-US" altLang="zh-CN" sz="2000" dirty="0">
                <a:latin typeface="+mn-ea"/>
                <a:sym typeface="+mn-ea"/>
              </a:rPr>
              <a:t> P(a,b)</a:t>
            </a:r>
            <a:r>
              <a:rPr lang="zh-CN" altLang="en-US" sz="2000" dirty="0">
                <a:latin typeface="+mn-ea"/>
                <a:sym typeface="+mn-ea"/>
              </a:rPr>
              <a:t>来表示所有部分和</a:t>
            </a:r>
            <a:r>
              <a:rPr lang="en-US" altLang="zh-CN" sz="2000" dirty="0">
                <a:latin typeface="+mn-ea"/>
                <a:sym typeface="+mn-ea"/>
              </a:rPr>
              <a:t> si&gt;0 </a:t>
            </a:r>
            <a:r>
              <a:rPr lang="zh-CN" altLang="en-US" sz="2000" dirty="0">
                <a:latin typeface="+mn-ea"/>
                <a:sym typeface="+mn-ea"/>
              </a:rPr>
              <a:t>的序列数，那么</a:t>
            </a:r>
            <a:r>
              <a:rPr lang="en-US" altLang="zh-CN" sz="2000" dirty="0">
                <a:latin typeface="+mn-ea"/>
                <a:sym typeface="+mn-ea"/>
              </a:rPr>
              <a:t>A</a:t>
            </a:r>
            <a:r>
              <a:rPr lang="zh-CN" altLang="en-US" sz="2000" dirty="0">
                <a:latin typeface="+mn-ea"/>
                <a:sym typeface="+mn-ea"/>
              </a:rPr>
              <a:t>在整个计票过程中始终领先的概率就是</a:t>
            </a:r>
            <a:r>
              <a:rPr lang="en-US" altLang="zh-CN" sz="2000" dirty="0">
                <a:latin typeface="+mn-ea"/>
                <a:sym typeface="+mn-ea"/>
              </a:rPr>
              <a:t> P(a,b)/C(m,a)</a:t>
            </a:r>
            <a:endParaRPr lang="en-US" altLang="zh-CN" sz="2000" dirty="0">
              <a:latin typeface="+mn-ea"/>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现在我们可以假设</a:t>
            </a:r>
            <a:r>
              <a:rPr lang="en-US" altLang="zh-CN" sz="2400" dirty="0">
                <a:latin typeface="+mn-ea"/>
                <a:sym typeface="+mn-ea"/>
              </a:rPr>
              <a:t> P </a:t>
            </a:r>
            <a:r>
              <a:rPr lang="zh-CN" altLang="en-US" sz="2400" dirty="0">
                <a:latin typeface="+mn-ea"/>
                <a:sym typeface="+mn-ea"/>
              </a:rPr>
              <a:t>是一个凸的</a:t>
            </a:r>
            <a:r>
              <a:rPr lang="en-US" altLang="zh-CN" sz="2400" dirty="0">
                <a:latin typeface="+mn-ea"/>
                <a:sym typeface="+mn-ea"/>
              </a:rPr>
              <a:t> (n+2)-</a:t>
            </a:r>
            <a:r>
              <a:rPr lang="zh-CN" altLang="en-US" sz="2400" dirty="0">
                <a:latin typeface="+mn-ea"/>
                <a:sym typeface="+mn-ea"/>
              </a:rPr>
              <a:t>边形，其中</a:t>
            </a:r>
            <a:r>
              <a:rPr lang="en-US" altLang="zh-CN" sz="2400" dirty="0">
                <a:latin typeface="+mn-ea"/>
                <a:sym typeface="+mn-ea"/>
              </a:rPr>
              <a:t> n≥1</a:t>
            </a:r>
            <a:r>
              <a:rPr lang="zh-CN" altLang="en-US" sz="2400" dirty="0">
                <a:latin typeface="+mn-ea"/>
                <a:sym typeface="+mn-ea"/>
              </a:rPr>
              <a:t>，具有顶点</a:t>
            </a:r>
            <a:r>
              <a:rPr lang="en-US" altLang="zh-CN" sz="2400" dirty="0">
                <a:latin typeface="+mn-ea"/>
                <a:sym typeface="+mn-ea"/>
              </a:rPr>
              <a:t> v0,v1,...,vn+1</a:t>
            </a:r>
            <a:r>
              <a:rPr lang="zh-CN" altLang="en-US" sz="2400" dirty="0">
                <a:latin typeface="+mn-ea"/>
                <a:sym typeface="+mn-ea"/>
              </a:rPr>
              <a:t>和边</a:t>
            </a:r>
            <a:r>
              <a:rPr lang="en-US" altLang="zh-CN" sz="2400" dirty="0">
                <a:latin typeface="+mn-ea"/>
                <a:sym typeface="+mn-ea"/>
              </a:rPr>
              <a:t> s0,s1,...,sn+1</a:t>
            </a:r>
            <a:r>
              <a:rPr lang="zh-CN" altLang="en-US" sz="2400" dirty="0">
                <a:latin typeface="+mn-ea"/>
                <a:sym typeface="+mn-ea"/>
              </a:rPr>
              <a:t>。根据引理</a:t>
            </a:r>
            <a:r>
              <a:rPr lang="en-US" altLang="zh-CN" sz="2400" dirty="0">
                <a:latin typeface="+mn-ea"/>
                <a:sym typeface="+mn-ea"/>
              </a:rPr>
              <a:t> 3,P </a:t>
            </a:r>
            <a:r>
              <a:rPr lang="zh-CN" altLang="en-US" sz="2400" dirty="0">
                <a:latin typeface="+mn-ea"/>
                <a:sym typeface="+mn-ea"/>
              </a:rPr>
              <a:t>的每个三角剖分由</a:t>
            </a:r>
            <a:r>
              <a:rPr lang="en-US" altLang="zh-CN" sz="2400" dirty="0">
                <a:latin typeface="+mn-ea"/>
                <a:sym typeface="+mn-ea"/>
              </a:rPr>
              <a:t> n−1 </a:t>
            </a:r>
            <a:r>
              <a:rPr lang="zh-CN" altLang="en-US" sz="2400" dirty="0">
                <a:latin typeface="+mn-ea"/>
                <a:sym typeface="+mn-ea"/>
              </a:rPr>
              <a:t>条对角线定义，且有</a:t>
            </a:r>
            <a:r>
              <a:rPr lang="en-US" altLang="zh-CN" sz="2400" dirty="0">
                <a:latin typeface="+mn-ea"/>
                <a:sym typeface="+mn-ea"/>
              </a:rPr>
              <a:t> n </a:t>
            </a:r>
            <a:r>
              <a:rPr lang="zh-CN" altLang="en-US" sz="2400" dirty="0">
                <a:latin typeface="+mn-ea"/>
                <a:sym typeface="+mn-ea"/>
              </a:rPr>
              <a:t>个三角形。</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设</a:t>
            </a:r>
            <a:r>
              <a:rPr lang="en-US" altLang="zh-CN" sz="2400" dirty="0">
                <a:latin typeface="+mn-ea"/>
                <a:sym typeface="+mn-ea"/>
              </a:rPr>
              <a:t> tn </a:t>
            </a:r>
            <a:r>
              <a:rPr lang="zh-CN" altLang="en-US" sz="2400" dirty="0">
                <a:latin typeface="+mn-ea"/>
                <a:sym typeface="+mn-ea"/>
              </a:rPr>
              <a:t>为一个凸的</a:t>
            </a:r>
            <a:r>
              <a:rPr lang="en-US" altLang="zh-CN" sz="2400" dirty="0">
                <a:latin typeface="+mn-ea"/>
                <a:sym typeface="+mn-ea"/>
              </a:rPr>
              <a:t> (n+2)-</a:t>
            </a:r>
            <a:r>
              <a:rPr lang="zh-CN" altLang="en-US" sz="2400" dirty="0">
                <a:latin typeface="+mn-ea"/>
                <a:sym typeface="+mn-ea"/>
              </a:rPr>
              <a:t>边形</a:t>
            </a:r>
            <a:r>
              <a:rPr lang="en-US" altLang="zh-CN" sz="2400" dirty="0">
                <a:latin typeface="+mn-ea"/>
                <a:sym typeface="+mn-ea"/>
              </a:rPr>
              <a:t> P </a:t>
            </a:r>
            <a:r>
              <a:rPr lang="zh-CN" altLang="en-US" sz="2400" dirty="0">
                <a:latin typeface="+mn-ea"/>
                <a:sym typeface="+mn-ea"/>
              </a:rPr>
              <a:t>的三角剖分的数量。那么显然有</a:t>
            </a:r>
            <a:r>
              <a:rPr lang="en-US" altLang="zh-CN" sz="2400" dirty="0">
                <a:latin typeface="+mn-ea"/>
                <a:sym typeface="+mn-ea"/>
              </a:rPr>
              <a:t> t1=1</a:t>
            </a:r>
            <a:r>
              <a:rPr lang="zh-CN" altLang="en-US" sz="2400" dirty="0">
                <a:latin typeface="+mn-ea"/>
                <a:sym typeface="+mn-ea"/>
              </a:rPr>
              <a:t>和</a:t>
            </a:r>
            <a:r>
              <a:rPr lang="en-US" altLang="zh-CN" sz="2400" dirty="0">
                <a:latin typeface="+mn-ea"/>
                <a:sym typeface="+mn-ea"/>
              </a:rPr>
              <a:t> t2=2</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4234815"/>
          </a:xfrm>
          <a:prstGeom prst="rect">
            <a:avLst/>
          </a:prstGeom>
          <a:noFill/>
        </p:spPr>
        <p:txBody>
          <a:bodyPr wrap="square">
            <a:noAutofit/>
          </a:bodyPr>
          <a:lstStyle/>
          <a:p>
            <a:pPr algn="just"/>
            <a:r>
              <a:rPr lang="zh-CN" altLang="en-US" sz="2400" dirty="0">
                <a:latin typeface="+mn-ea"/>
                <a:sym typeface="+mn-ea"/>
              </a:rPr>
              <a:t>例子</a:t>
            </a:r>
            <a:r>
              <a:rPr lang="en-US" altLang="zh-CN" sz="2400" dirty="0">
                <a:latin typeface="+mn-ea"/>
                <a:sym typeface="+mn-ea"/>
              </a:rPr>
              <a:t> 13</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画出所有凸五边形的三角剖分，证明</a:t>
            </a:r>
            <a:r>
              <a:rPr lang="en-US" altLang="zh-CN" sz="2400" dirty="0">
                <a:latin typeface="+mn-ea"/>
                <a:sym typeface="+mn-ea"/>
              </a:rPr>
              <a:t> t3=5</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解：由于</a:t>
            </a:r>
            <a:r>
              <a:rPr lang="en-US" altLang="zh-CN" sz="2400" dirty="0">
                <a:latin typeface="+mn-ea"/>
                <a:sym typeface="+mn-ea"/>
              </a:rPr>
              <a:t> n=3</a:t>
            </a:r>
            <a:r>
              <a:rPr lang="zh-CN" altLang="en-US" sz="2400" dirty="0">
                <a:latin typeface="+mn-ea"/>
                <a:sym typeface="+mn-ea"/>
              </a:rPr>
              <a:t>，每个三角剖分由三个三角形和两条对角线定义。如果</a:t>
            </a:r>
            <a:r>
              <a:rPr lang="en-US" altLang="zh-CN" sz="2400" dirty="0">
                <a:latin typeface="+mn-ea"/>
                <a:sym typeface="+mn-ea"/>
              </a:rPr>
              <a:t> vivj</a:t>
            </a:r>
            <a:r>
              <a:rPr lang="zh-CN" altLang="en-US" sz="2400" dirty="0">
                <a:latin typeface="+mn-ea"/>
                <a:sym typeface="+mn-ea"/>
              </a:rPr>
              <a:t>是其中一条对角线，另一条对角线必须与</a:t>
            </a:r>
            <a:r>
              <a:rPr lang="en-US" altLang="zh-CN" sz="2400" dirty="0">
                <a:latin typeface="+mn-ea"/>
                <a:sym typeface="+mn-ea"/>
              </a:rPr>
              <a:t> vi</a:t>
            </a:r>
            <a:r>
              <a:rPr lang="zh-CN" altLang="en-US" sz="2400" dirty="0">
                <a:latin typeface="+mn-ea"/>
                <a:sym typeface="+mn-ea"/>
              </a:rPr>
              <a:t>或</a:t>
            </a:r>
            <a:r>
              <a:rPr lang="en-US" altLang="zh-CN" sz="2400" dirty="0">
                <a:latin typeface="+mn-ea"/>
                <a:sym typeface="+mn-ea"/>
              </a:rPr>
              <a:t> vj</a:t>
            </a:r>
            <a:r>
              <a:rPr lang="zh-CN" altLang="en-US" sz="2400" dirty="0">
                <a:latin typeface="+mn-ea"/>
                <a:sym typeface="+mn-ea"/>
              </a:rPr>
              <a:t>相交。因此，两条对角线都必须连接共同的端点到一个非邻接的顶点。我们可以找到如图</a:t>
            </a:r>
            <a:r>
              <a:rPr lang="en-US" altLang="zh-CN" sz="2400" dirty="0">
                <a:latin typeface="+mn-ea"/>
                <a:sym typeface="+mn-ea"/>
              </a:rPr>
              <a:t> 6 </a:t>
            </a:r>
            <a:r>
              <a:rPr lang="zh-CN" altLang="en-US" sz="2400" dirty="0">
                <a:latin typeface="+mn-ea"/>
                <a:sym typeface="+mn-ea"/>
              </a:rPr>
              <a:t>所示的五种三角剖分。</a:t>
            </a:r>
            <a:endParaRPr lang="zh-CN" altLang="en-US" sz="2400" dirty="0">
              <a:latin typeface="+mn-ea"/>
              <a:sym typeface="+mn-ea"/>
            </a:endParaRPr>
          </a:p>
        </p:txBody>
      </p:sp>
      <p:pic>
        <p:nvPicPr>
          <p:cNvPr id="15" name="图片 25"/>
          <p:cNvPicPr>
            <a:picLocks noChangeAspect="1"/>
          </p:cNvPicPr>
          <p:nvPr/>
        </p:nvPicPr>
        <p:blipFill>
          <a:blip r:embed="rId1"/>
          <a:stretch>
            <a:fillRect/>
          </a:stretch>
        </p:blipFill>
        <p:spPr>
          <a:xfrm>
            <a:off x="2278380" y="4001135"/>
            <a:ext cx="6999605" cy="16167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考虑通过按顺序遍历</a:t>
            </a:r>
            <a:r>
              <a:rPr lang="en-US" altLang="zh-CN" sz="2400" dirty="0">
                <a:latin typeface="+mn-ea"/>
                <a:sym typeface="+mn-ea"/>
              </a:rPr>
              <a:t> P </a:t>
            </a:r>
            <a:r>
              <a:rPr lang="zh-CN" altLang="en-US" sz="2400" dirty="0">
                <a:latin typeface="+mn-ea"/>
                <a:sym typeface="+mn-ea"/>
              </a:rPr>
              <a:t>的</a:t>
            </a:r>
            <a:r>
              <a:rPr lang="en-US" altLang="zh-CN" sz="2400" dirty="0">
                <a:latin typeface="+mn-ea"/>
                <a:sym typeface="+mn-ea"/>
              </a:rPr>
              <a:t> n+1 </a:t>
            </a:r>
            <a:r>
              <a:rPr lang="zh-CN" altLang="en-US" sz="2400" dirty="0">
                <a:latin typeface="+mn-ea"/>
                <a:sym typeface="+mn-ea"/>
              </a:rPr>
              <a:t>条边（不包括</a:t>
            </a:r>
            <a:r>
              <a:rPr lang="en-US" altLang="zh-CN" sz="2400" dirty="0">
                <a:latin typeface="+mn-ea"/>
                <a:sym typeface="+mn-ea"/>
              </a:rPr>
              <a:t> s0</a:t>
            </a:r>
            <a:r>
              <a:rPr lang="zh-CN" altLang="en-US" sz="2400" dirty="0">
                <a:latin typeface="+mn-ea"/>
                <a:sym typeface="+mn-ea"/>
              </a:rPr>
              <a:t>）来形成字符串</a:t>
            </a:r>
            <a:r>
              <a:rPr lang="en-US" altLang="zh-CN" sz="2400" dirty="0">
                <a:latin typeface="+mn-ea"/>
                <a:sym typeface="+mn-ea"/>
              </a:rPr>
              <a:t> s1s2…sn+1</a:t>
            </a:r>
            <a:r>
              <a:rPr lang="zh-CN" altLang="en-US" sz="2400" dirty="0">
                <a:latin typeface="+mn-ea"/>
                <a:sym typeface="+mn-ea"/>
              </a:rPr>
              <a:t>。我们将证明，由三角剖分</a:t>
            </a:r>
            <a:r>
              <a:rPr lang="en-US" altLang="zh-CN" sz="2400" dirty="0">
                <a:latin typeface="+mn-ea"/>
                <a:sym typeface="+mn-ea"/>
              </a:rPr>
              <a:t> T </a:t>
            </a:r>
            <a:r>
              <a:rPr lang="zh-CN" altLang="en-US" sz="2400" dirty="0">
                <a:latin typeface="+mn-ea"/>
                <a:sym typeface="+mn-ea"/>
              </a:rPr>
              <a:t>形成的产品</a:t>
            </a:r>
            <a:r>
              <a:rPr lang="en-US" altLang="zh-CN" sz="2400" dirty="0">
                <a:latin typeface="+mn-ea"/>
                <a:sym typeface="+mn-ea"/>
              </a:rPr>
              <a:t> s1s2…sn+1 </a:t>
            </a:r>
            <a:r>
              <a:rPr lang="zh-CN" altLang="en-US" sz="2400" dirty="0">
                <a:latin typeface="+mn-ea"/>
                <a:sym typeface="+mn-ea"/>
              </a:rPr>
              <a:t>是良好括号配对的。这里排除了边</a:t>
            </a:r>
            <a:r>
              <a:rPr lang="en-US" altLang="zh-CN" sz="2400" dirty="0">
                <a:latin typeface="+mn-ea"/>
                <a:sym typeface="+mn-ea"/>
              </a:rPr>
              <a:t> s0</a:t>
            </a:r>
            <a:r>
              <a:rPr lang="zh-CN" altLang="en-US" sz="2400" dirty="0">
                <a:latin typeface="+mn-ea"/>
                <a:sym typeface="+mn-ea"/>
              </a:rPr>
              <a:t>，使得剩余的边形成一个平面中的开放路径。然后，按路径的顺序，边形成的序列类似于之前考虑的</a:t>
            </a:r>
            <a:r>
              <a:rPr lang="en-US" altLang="zh-CN" sz="2400" dirty="0">
                <a:latin typeface="+mn-ea"/>
                <a:sym typeface="+mn-ea"/>
              </a:rPr>
              <a:t> n+1 </a:t>
            </a:r>
            <a:r>
              <a:rPr lang="zh-CN" altLang="en-US" sz="2400" dirty="0">
                <a:latin typeface="+mn-ea"/>
                <a:sym typeface="+mn-ea"/>
              </a:rPr>
              <a:t>个变量的乘积。</a:t>
            </a:r>
            <a:endParaRPr lang="zh-CN" altLang="en-US" sz="2400" dirty="0">
              <a:latin typeface="+mn-ea"/>
              <a:sym typeface="+mn-ea"/>
            </a:endParaRPr>
          </a:p>
          <a:p>
            <a:pPr algn="just"/>
            <a:r>
              <a:rPr lang="zh-CN" altLang="en-US" sz="2400" dirty="0">
                <a:latin typeface="+mn-ea"/>
                <a:sym typeface="+mn-ea"/>
              </a:rPr>
              <a:t>设</a:t>
            </a:r>
            <a:r>
              <a:rPr lang="en-US" altLang="zh-CN" sz="2400" dirty="0">
                <a:latin typeface="+mn-ea"/>
                <a:sym typeface="+mn-ea"/>
              </a:rPr>
              <a:t> T </a:t>
            </a:r>
            <a:r>
              <a:rPr lang="zh-CN" altLang="en-US" sz="2400" dirty="0">
                <a:latin typeface="+mn-ea"/>
                <a:sym typeface="+mn-ea"/>
              </a:rPr>
              <a:t>是由</a:t>
            </a:r>
            <a:r>
              <a:rPr lang="en-US" altLang="zh-CN" sz="2400" dirty="0">
                <a:latin typeface="+mn-ea"/>
                <a:sym typeface="+mn-ea"/>
              </a:rPr>
              <a:t> n−1</a:t>
            </a:r>
            <a:r>
              <a:rPr lang="zh-CN" altLang="en-US" sz="2400" dirty="0">
                <a:latin typeface="+mn-ea"/>
                <a:sym typeface="+mn-ea"/>
              </a:rPr>
              <a:t>条对角线定义的</a:t>
            </a:r>
            <a:r>
              <a:rPr lang="en-US" altLang="zh-CN" sz="2400" dirty="0">
                <a:latin typeface="+mn-ea"/>
                <a:sym typeface="+mn-ea"/>
              </a:rPr>
              <a:t> P </a:t>
            </a:r>
            <a:r>
              <a:rPr lang="zh-CN" altLang="en-US" sz="2400" dirty="0">
                <a:latin typeface="+mn-ea"/>
                <a:sym typeface="+mn-ea"/>
              </a:rPr>
              <a:t>的三角剖分，其中</a:t>
            </a:r>
            <a:r>
              <a:rPr lang="en-US" altLang="zh-CN" sz="2400" dirty="0">
                <a:latin typeface="+mn-ea"/>
                <a:sym typeface="+mn-ea"/>
              </a:rPr>
              <a:t> n≥4</a:t>
            </a:r>
            <a:r>
              <a:rPr lang="zh-CN" altLang="en-US" sz="2400" dirty="0">
                <a:latin typeface="+mn-ea"/>
                <a:sym typeface="+mn-ea"/>
              </a:rPr>
              <a:t>。每条边</a:t>
            </a:r>
            <a:r>
              <a:rPr lang="en-US" altLang="zh-CN" sz="2400" dirty="0">
                <a:latin typeface="+mn-ea"/>
                <a:sym typeface="+mn-ea"/>
              </a:rPr>
              <a:t> si</a:t>
            </a:r>
            <a:r>
              <a:rPr lang="zh-CN" altLang="en-US" sz="2400" dirty="0">
                <a:latin typeface="+mn-ea"/>
                <a:sym typeface="+mn-ea"/>
              </a:rPr>
              <a:t>都是</a:t>
            </a:r>
            <a:r>
              <a:rPr lang="en-US" altLang="zh-CN" sz="2400" dirty="0">
                <a:latin typeface="+mn-ea"/>
                <a:sym typeface="+mn-ea"/>
              </a:rPr>
              <a:t> T </a:t>
            </a:r>
            <a:r>
              <a:rPr lang="zh-CN" altLang="en-US" sz="2400" dirty="0">
                <a:latin typeface="+mn-ea"/>
                <a:sym typeface="+mn-ea"/>
              </a:rPr>
              <a:t>中某个三角形的边。</a:t>
            </a:r>
            <a:r>
              <a:rPr lang="en-US" altLang="zh-CN" sz="2400" dirty="0">
                <a:latin typeface="+mn-ea"/>
                <a:sym typeface="+mn-ea"/>
              </a:rPr>
              <a:t>T </a:t>
            </a:r>
            <a:r>
              <a:rPr lang="zh-CN" altLang="en-US" sz="2400" dirty="0">
                <a:latin typeface="+mn-ea"/>
                <a:sym typeface="+mn-ea"/>
              </a:rPr>
              <a:t>中包含</a:t>
            </a:r>
            <a:r>
              <a:rPr lang="en-US" altLang="zh-CN" sz="2400" dirty="0">
                <a:latin typeface="+mn-ea"/>
                <a:sym typeface="+mn-ea"/>
              </a:rPr>
              <a:t> P </a:t>
            </a:r>
            <a:r>
              <a:rPr lang="zh-CN" altLang="en-US" sz="2400" dirty="0">
                <a:latin typeface="+mn-ea"/>
                <a:sym typeface="+mn-ea"/>
              </a:rPr>
              <a:t>边的三角形有两种类型：</a:t>
            </a:r>
            <a:endParaRPr lang="zh-CN" altLang="en-US" sz="2400" dirty="0">
              <a:latin typeface="+mn-ea"/>
              <a:sym typeface="+mn-ea"/>
            </a:endParaRPr>
          </a:p>
          <a:p>
            <a:pPr algn="just"/>
            <a:r>
              <a:rPr lang="en-US" altLang="zh-CN" sz="2400" dirty="0">
                <a:latin typeface="+mn-ea"/>
                <a:sym typeface="+mn-ea"/>
              </a:rPr>
              <a:t>(i) </a:t>
            </a:r>
            <a:r>
              <a:rPr lang="zh-CN" altLang="en-US" sz="2400" dirty="0">
                <a:latin typeface="+mn-ea"/>
                <a:sym typeface="+mn-ea"/>
              </a:rPr>
              <a:t>外部三角形</a:t>
            </a:r>
            <a:r>
              <a:rPr lang="en-US" altLang="zh-CN" sz="2400" dirty="0">
                <a:latin typeface="+mn-ea"/>
                <a:sym typeface="+mn-ea"/>
              </a:rPr>
              <a:t>outer triangle</a:t>
            </a:r>
            <a:r>
              <a:rPr lang="zh-CN" altLang="en-US" sz="2400" dirty="0">
                <a:latin typeface="+mn-ea"/>
                <a:sym typeface="+mn-ea"/>
              </a:rPr>
              <a:t>的三条边是</a:t>
            </a:r>
            <a:r>
              <a:rPr lang="en-US" altLang="zh-CN" sz="2400" dirty="0">
                <a:latin typeface="+mn-ea"/>
                <a:sym typeface="+mn-ea"/>
              </a:rPr>
              <a:t> P </a:t>
            </a:r>
            <a:r>
              <a:rPr lang="zh-CN" altLang="en-US" sz="2400" dirty="0">
                <a:latin typeface="+mn-ea"/>
                <a:sym typeface="+mn-ea"/>
              </a:rPr>
              <a:t>的两条相邻边</a:t>
            </a:r>
            <a:r>
              <a:rPr lang="en-US" altLang="zh-CN" sz="2400" dirty="0">
                <a:latin typeface="+mn-ea"/>
                <a:sym typeface="+mn-ea"/>
              </a:rPr>
              <a:t> si,si+1</a:t>
            </a:r>
            <a:r>
              <a:rPr lang="zh-CN" altLang="en-US" sz="2400" dirty="0">
                <a:latin typeface="+mn-ea"/>
                <a:sym typeface="+mn-ea"/>
              </a:rPr>
              <a:t>和对角线</a:t>
            </a:r>
            <a:r>
              <a:rPr lang="en-US" altLang="zh-CN" sz="2400" dirty="0">
                <a:latin typeface="+mn-ea"/>
                <a:sym typeface="+mn-ea"/>
              </a:rPr>
              <a:t> vi−1vi+1</a:t>
            </a:r>
            <a:r>
              <a:rPr lang="zh-CN" altLang="en-US" sz="2400" dirty="0">
                <a:latin typeface="+mn-ea"/>
                <a:sym typeface="+mn-ea"/>
              </a:rPr>
              <a:t>。</a:t>
            </a:r>
            <a:endParaRPr lang="zh-CN" altLang="en-US" sz="2400" dirty="0">
              <a:latin typeface="+mn-ea"/>
              <a:sym typeface="+mn-ea"/>
            </a:endParaRPr>
          </a:p>
          <a:p>
            <a:pPr algn="just"/>
            <a:r>
              <a:rPr lang="en-US" altLang="zh-CN" sz="2400" dirty="0">
                <a:latin typeface="+mn-ea"/>
                <a:sym typeface="+mn-ea"/>
              </a:rPr>
              <a:t>(ii) </a:t>
            </a:r>
            <a:r>
              <a:rPr lang="zh-CN" altLang="en-US" sz="2400" dirty="0">
                <a:latin typeface="+mn-ea"/>
                <a:sym typeface="+mn-ea"/>
              </a:rPr>
              <a:t>内部三角形</a:t>
            </a:r>
            <a:r>
              <a:rPr lang="en-US" altLang="zh-CN" sz="2400" dirty="0">
                <a:latin typeface="+mn-ea"/>
                <a:sym typeface="+mn-ea"/>
              </a:rPr>
              <a:t>inner triangle </a:t>
            </a:r>
            <a:r>
              <a:rPr lang="zh-CN" altLang="en-US" sz="2400" dirty="0">
                <a:latin typeface="+mn-ea"/>
                <a:sym typeface="+mn-ea"/>
              </a:rPr>
              <a:t>的三条边是</a:t>
            </a:r>
            <a:r>
              <a:rPr lang="en-US" altLang="zh-CN" sz="2400" dirty="0">
                <a:latin typeface="+mn-ea"/>
                <a:sym typeface="+mn-ea"/>
              </a:rPr>
              <a:t> P </a:t>
            </a:r>
            <a:r>
              <a:rPr lang="zh-CN" altLang="en-US" sz="2400" dirty="0">
                <a:latin typeface="+mn-ea"/>
                <a:sym typeface="+mn-ea"/>
              </a:rPr>
              <a:t>的一条边</a:t>
            </a:r>
            <a:r>
              <a:rPr lang="en-US" altLang="zh-CN" sz="2400" dirty="0">
                <a:latin typeface="+mn-ea"/>
                <a:sym typeface="+mn-ea"/>
              </a:rPr>
              <a:t> si=vi−1vi </a:t>
            </a:r>
            <a:r>
              <a:rPr lang="zh-CN" altLang="en-US" sz="2400" dirty="0">
                <a:latin typeface="+mn-ea"/>
                <a:sym typeface="+mn-ea"/>
              </a:rPr>
              <a:t>和两条对角线</a:t>
            </a:r>
            <a:r>
              <a:rPr lang="en-US" altLang="zh-CN" sz="2400" dirty="0">
                <a:latin typeface="+mn-ea"/>
                <a:sym typeface="+mn-ea"/>
              </a:rPr>
              <a:t> vi−1vj,vivj</a:t>
            </a:r>
            <a:r>
              <a:rPr lang="zh-CN" altLang="en-US" sz="2400" dirty="0">
                <a:latin typeface="+mn-ea"/>
                <a:sym typeface="+mn-ea"/>
              </a:rPr>
              <a:t>，其中</a:t>
            </a:r>
            <a:r>
              <a:rPr lang="en-US" altLang="zh-CN" sz="2400" dirty="0">
                <a:latin typeface="+mn-ea"/>
                <a:sym typeface="+mn-ea"/>
              </a:rPr>
              <a:t> j=i−2</a:t>
            </a:r>
            <a:r>
              <a:rPr lang="zh-CN" altLang="en-US" sz="2400" dirty="0">
                <a:latin typeface="+mn-ea"/>
                <a:sym typeface="+mn-ea"/>
              </a:rPr>
              <a:t>或</a:t>
            </a:r>
            <a:r>
              <a:rPr lang="en-US" altLang="zh-CN" sz="2400" dirty="0">
                <a:latin typeface="+mn-ea"/>
                <a:sym typeface="+mn-ea"/>
              </a:rPr>
              <a:t> i+1</a:t>
            </a:r>
            <a:r>
              <a:rPr lang="zh-CN" altLang="en-US" sz="2400" dirty="0">
                <a:latin typeface="+mn-ea"/>
                <a:sym typeface="+mn-ea"/>
              </a:rPr>
              <a:t>。</a:t>
            </a:r>
            <a:endParaRPr lang="zh-CN" altLang="en-US" sz="2400" dirty="0">
              <a:latin typeface="+mn-ea"/>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定理</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引理</a:t>
            </a:r>
            <a:r>
              <a:rPr lang="en-US" altLang="zh-CN" sz="2400" dirty="0">
                <a:latin typeface="+mn-ea"/>
                <a:sym typeface="+mn-ea"/>
              </a:rPr>
              <a:t> 4</a:t>
            </a:r>
            <a:r>
              <a:rPr lang="zh-CN" altLang="en-US" sz="2400" dirty="0">
                <a:latin typeface="+mn-ea"/>
                <a:sym typeface="+mn-ea"/>
              </a:rPr>
              <a:t>：如果</a:t>
            </a:r>
            <a:r>
              <a:rPr lang="en-US" altLang="zh-CN" sz="2400" dirty="0">
                <a:latin typeface="+mn-ea"/>
                <a:sym typeface="+mn-ea"/>
              </a:rPr>
              <a:t> n≥2</a:t>
            </a:r>
            <a:r>
              <a:rPr lang="zh-CN" altLang="en-US" sz="2400" dirty="0">
                <a:latin typeface="+mn-ea"/>
                <a:sym typeface="+mn-ea"/>
              </a:rPr>
              <a:t>，每个凸的</a:t>
            </a:r>
            <a:r>
              <a:rPr lang="en-US" altLang="zh-CN" sz="2400" dirty="0">
                <a:latin typeface="+mn-ea"/>
                <a:sym typeface="+mn-ea"/>
              </a:rPr>
              <a:t> (n+2)-</a:t>
            </a:r>
            <a:r>
              <a:rPr lang="zh-CN" altLang="en-US" sz="2400" dirty="0">
                <a:latin typeface="+mn-ea"/>
                <a:sym typeface="+mn-ea"/>
              </a:rPr>
              <a:t>边形</a:t>
            </a:r>
            <a:r>
              <a:rPr lang="en-US" altLang="zh-CN" sz="2400" dirty="0">
                <a:latin typeface="+mn-ea"/>
                <a:sym typeface="+mn-ea"/>
              </a:rPr>
              <a:t> P </a:t>
            </a:r>
            <a:r>
              <a:rPr lang="zh-CN" altLang="en-US" sz="2400" dirty="0">
                <a:latin typeface="+mn-ea"/>
                <a:sym typeface="+mn-ea"/>
              </a:rPr>
              <a:t>的三角剖分</a:t>
            </a:r>
            <a:r>
              <a:rPr lang="en-US" altLang="zh-CN" sz="2400" dirty="0">
                <a:latin typeface="+mn-ea"/>
                <a:sym typeface="+mn-ea"/>
              </a:rPr>
              <a:t> T </a:t>
            </a:r>
            <a:r>
              <a:rPr lang="zh-CN" altLang="en-US" sz="2400" dirty="0">
                <a:latin typeface="+mn-ea"/>
                <a:sym typeface="+mn-ea"/>
              </a:rPr>
              <a:t>至少有两个外部三角形。</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定理</a:t>
            </a:r>
            <a:r>
              <a:rPr lang="en-US" altLang="zh-CN" sz="2400" dirty="0">
                <a:latin typeface="+mn-ea"/>
                <a:sym typeface="+mn-ea"/>
              </a:rPr>
              <a:t> 6</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一个凸的</a:t>
            </a:r>
            <a:r>
              <a:rPr lang="en-US" altLang="zh-CN" sz="2400" dirty="0">
                <a:latin typeface="+mn-ea"/>
                <a:sym typeface="+mn-ea"/>
              </a:rPr>
              <a:t> (n+2)-</a:t>
            </a:r>
            <a:r>
              <a:rPr lang="zh-CN" altLang="en-US" sz="2400" dirty="0">
                <a:latin typeface="+mn-ea"/>
                <a:sym typeface="+mn-ea"/>
              </a:rPr>
              <a:t>边形的三角剖分的数量是</a:t>
            </a:r>
            <a:r>
              <a:rPr lang="en-US" altLang="zh-CN" sz="2400" dirty="0">
                <a:latin typeface="+mn-ea"/>
                <a:sym typeface="+mn-ea"/>
              </a:rPr>
              <a:t> Catalan </a:t>
            </a:r>
            <a:r>
              <a:rPr lang="zh-CN" altLang="en-US" sz="2400" dirty="0">
                <a:latin typeface="+mn-ea"/>
                <a:sym typeface="+mn-ea"/>
              </a:rPr>
              <a:t>数</a:t>
            </a:r>
            <a:r>
              <a:rPr lang="en-US" altLang="zh-CN" sz="2400" dirty="0">
                <a:latin typeface="+mn-ea"/>
                <a:sym typeface="+mn-ea"/>
              </a:rPr>
              <a:t> Cn</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证明：根据推论</a:t>
            </a:r>
            <a:r>
              <a:rPr lang="en-US" altLang="zh-CN" sz="2400" dirty="0">
                <a:latin typeface="+mn-ea"/>
                <a:sym typeface="+mn-ea"/>
              </a:rPr>
              <a:t> 1</a:t>
            </a:r>
            <a:r>
              <a:rPr lang="zh-CN" altLang="en-US" sz="2400" dirty="0">
                <a:latin typeface="+mn-ea"/>
                <a:sym typeface="+mn-ea"/>
              </a:rPr>
              <a:t>，我们只需要建立一个凸</a:t>
            </a:r>
            <a:r>
              <a:rPr lang="en-US" altLang="zh-CN" sz="2400" dirty="0">
                <a:latin typeface="+mn-ea"/>
                <a:sym typeface="+mn-ea"/>
              </a:rPr>
              <a:t> (n+2)-</a:t>
            </a:r>
            <a:r>
              <a:rPr lang="zh-CN" altLang="en-US" sz="2400" dirty="0">
                <a:latin typeface="+mn-ea"/>
                <a:sym typeface="+mn-ea"/>
              </a:rPr>
              <a:t>边形</a:t>
            </a:r>
            <a:r>
              <a:rPr lang="en-US" altLang="zh-CN" sz="2400" dirty="0">
                <a:latin typeface="+mn-ea"/>
                <a:sym typeface="+mn-ea"/>
              </a:rPr>
              <a:t> P </a:t>
            </a:r>
            <a:r>
              <a:rPr lang="zh-CN" altLang="en-US" sz="2400" dirty="0">
                <a:latin typeface="+mn-ea"/>
                <a:sym typeface="+mn-ea"/>
              </a:rPr>
              <a:t>的三角剖分</a:t>
            </a:r>
            <a:r>
              <a:rPr lang="en-US" altLang="zh-CN" sz="2400" dirty="0">
                <a:latin typeface="+mn-ea"/>
                <a:sym typeface="+mn-ea"/>
              </a:rPr>
              <a:t> </a:t>
            </a:r>
            <a:r>
              <a:rPr lang="zh-CN" altLang="en-US" sz="2400" dirty="0">
                <a:latin typeface="+mn-ea"/>
                <a:sym typeface="+mn-ea"/>
              </a:rPr>
              <a:t>与</a:t>
            </a:r>
            <a:r>
              <a:rPr lang="en-US" altLang="zh-CN" sz="2400" dirty="0">
                <a:latin typeface="+mn-ea"/>
                <a:sym typeface="+mn-ea"/>
              </a:rPr>
              <a:t> P </a:t>
            </a:r>
            <a:r>
              <a:rPr lang="zh-CN" altLang="en-US" sz="2400" dirty="0">
                <a:latin typeface="+mn-ea"/>
                <a:sym typeface="+mn-ea"/>
              </a:rPr>
              <a:t>除</a:t>
            </a:r>
            <a:r>
              <a:rPr lang="en-US" altLang="zh-CN" sz="2400" dirty="0">
                <a:latin typeface="+mn-ea"/>
                <a:sym typeface="+mn-ea"/>
              </a:rPr>
              <a:t>s0</a:t>
            </a:r>
            <a:r>
              <a:rPr lang="zh-CN" altLang="en-US" sz="2400" dirty="0">
                <a:latin typeface="+mn-ea"/>
                <a:sym typeface="+mn-ea"/>
              </a:rPr>
              <a:t>外</a:t>
            </a:r>
            <a:r>
              <a:rPr lang="en-US" altLang="zh-CN" sz="2400" dirty="0">
                <a:latin typeface="+mn-ea"/>
                <a:sym typeface="+mn-ea"/>
              </a:rPr>
              <a:t>n+1</a:t>
            </a:r>
            <a:r>
              <a:rPr lang="zh-CN" altLang="en-US" sz="2400" dirty="0">
                <a:latin typeface="+mn-ea"/>
                <a:sym typeface="+mn-ea"/>
              </a:rPr>
              <a:t>条边的</a:t>
            </a:r>
            <a:r>
              <a:rPr lang="en-US" altLang="zh-CN" sz="2400" dirty="0">
                <a:latin typeface="+mn-ea"/>
                <a:sym typeface="+mn-ea"/>
              </a:rPr>
              <a:t>well-parenthesized products</a:t>
            </a:r>
            <a:r>
              <a:rPr lang="zh-CN" altLang="en-US" sz="2400" dirty="0">
                <a:latin typeface="+mn-ea"/>
                <a:sym typeface="+mn-ea"/>
              </a:rPr>
              <a:t>之间的单射对应关系。</a:t>
            </a:r>
            <a:endParaRPr lang="zh-CN" altLang="en-US" sz="2400" dirty="0">
              <a:latin typeface="+mn-ea"/>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07</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en-US" altLang="zh-CN" sz="6000" dirty="0">
                <a:solidFill>
                  <a:srgbClr val="345780"/>
                </a:solidFill>
                <a:latin typeface="+mn-ea"/>
                <a:sym typeface="+mn-ea"/>
              </a:rPr>
              <a:t>Catalan</a:t>
            </a:r>
            <a:r>
              <a:rPr lang="zh-CN" altLang="en-US" sz="6000" dirty="0">
                <a:solidFill>
                  <a:srgbClr val="345780"/>
                </a:solidFill>
                <a:latin typeface="+mn-ea"/>
                <a:sym typeface="+mn-ea"/>
              </a:rPr>
              <a:t>数的生成函数</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生成函数的定义</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与</a:t>
            </a:r>
            <a:r>
              <a:rPr lang="en-US" altLang="zh-CN" dirty="0">
                <a:solidFill>
                  <a:schemeClr val="tx1">
                    <a:lumMod val="65000"/>
                    <a:lumOff val="35000"/>
                  </a:schemeClr>
                </a:solidFill>
                <a:latin typeface="Calibri Light" panose="020F0302020204030204" pitchFamily="34" charset="0"/>
                <a:ea typeface="方正兰亭黑_GBK"/>
                <a:sym typeface="+mn-ea"/>
              </a:rPr>
              <a:t>Catalan</a:t>
            </a:r>
            <a:r>
              <a:rPr lang="zh-CN" altLang="en-US" dirty="0">
                <a:solidFill>
                  <a:schemeClr val="tx1">
                    <a:lumMod val="65000"/>
                    <a:lumOff val="35000"/>
                  </a:schemeClr>
                </a:solidFill>
                <a:latin typeface="Calibri Light" panose="020F0302020204030204" pitchFamily="34" charset="0"/>
                <a:ea typeface="方正兰亭黑_GBK"/>
                <a:sym typeface="+mn-ea"/>
              </a:rPr>
              <a:t>数的关系</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公式推导</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我们一开始通过一个公式定义了</a:t>
            </a:r>
            <a:r>
              <a:rPr lang="en-US" altLang="zh-CN" sz="2400" dirty="0">
                <a:latin typeface="+mn-ea"/>
                <a:sym typeface="+mn-ea"/>
              </a:rPr>
              <a:t>Catalan</a:t>
            </a:r>
            <a:r>
              <a:rPr lang="zh-CN" altLang="en-US" sz="2400" dirty="0">
                <a:latin typeface="+mn-ea"/>
                <a:sym typeface="+mn-ea"/>
              </a:rPr>
              <a:t>数</a:t>
            </a:r>
            <a:r>
              <a:rPr lang="en-US" altLang="zh-CN" sz="2400" dirty="0">
                <a:latin typeface="+mn-ea"/>
                <a:sym typeface="+mn-ea"/>
              </a:rPr>
              <a:t>cn</a:t>
            </a:r>
            <a:r>
              <a:rPr lang="zh-CN" altLang="en-US" sz="2400" dirty="0">
                <a:latin typeface="+mn-ea"/>
                <a:sym typeface="+mn-ea"/>
              </a:rPr>
              <a:t>，然后通过组合论的论证证明它枚举了平面中的非负路径。随后，我们找到了几个不同类型的组合结构之间的双射关系，从非负路径开始。由此得出，每种类型的结构的数量必须等于非负路径的数量，也即</a:t>
            </a:r>
            <a:r>
              <a:rPr lang="en-US" altLang="zh-CN" sz="2400" dirty="0">
                <a:latin typeface="+mn-ea"/>
                <a:sym typeface="+mn-ea"/>
              </a:rPr>
              <a:t>Catalan</a:t>
            </a:r>
            <a:r>
              <a:rPr lang="zh-CN" altLang="en-US" sz="2400" dirty="0">
                <a:latin typeface="+mn-ea"/>
                <a:sym typeface="+mn-ea"/>
              </a:rPr>
              <a:t>数。既然已经建立了双射关系，如果我们通过组合论或其他方式展示某一特定类型的结构的数量可以表示为：</a:t>
            </a:r>
            <a:endParaRPr lang="zh-CN" altLang="en-US" sz="2400" dirty="0">
              <a:latin typeface="+mn-ea"/>
              <a:sym typeface="+mn-ea"/>
            </a:endParaRPr>
          </a:p>
        </p:txBody>
      </p:sp>
      <p:pic>
        <p:nvPicPr>
          <p:cNvPr id="17" name="图片 29"/>
          <p:cNvPicPr>
            <a:picLocks noChangeAspect="1"/>
          </p:cNvPicPr>
          <p:nvPr/>
        </p:nvPicPr>
        <p:blipFill>
          <a:blip r:embed="rId1"/>
          <a:stretch>
            <a:fillRect/>
          </a:stretch>
        </p:blipFill>
        <p:spPr>
          <a:xfrm>
            <a:off x="2774633" y="3671570"/>
            <a:ext cx="5271135" cy="6578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在本节中，我们将通过递推关系和生成函数来推导上式（</a:t>
            </a:r>
            <a:r>
              <a:rPr lang="en-US" altLang="zh-CN" sz="2400" dirty="0">
                <a:latin typeface="+mn-ea"/>
                <a:sym typeface="+mn-ea"/>
              </a:rPr>
              <a:t>1</a:t>
            </a:r>
            <a:r>
              <a:rPr lang="zh-CN" altLang="en-US" sz="2400" dirty="0">
                <a:latin typeface="+mn-ea"/>
                <a:sym typeface="+mn-ea"/>
              </a:rPr>
              <a:t>），即</a:t>
            </a:r>
            <a:r>
              <a:rPr lang="en-US" altLang="zh-CN" sz="2400" dirty="0">
                <a:latin typeface="+mn-ea"/>
                <a:sym typeface="+mn-ea"/>
              </a:rPr>
              <a:t>n+1</a:t>
            </a:r>
            <a:r>
              <a:rPr lang="zh-CN" altLang="en-US" sz="2400" dirty="0">
                <a:latin typeface="+mn-ea"/>
                <a:sym typeface="+mn-ea"/>
              </a:rPr>
              <a:t>个变量的</a:t>
            </a:r>
            <a:r>
              <a:rPr lang="en-US" altLang="zh-CN" sz="2400" dirty="0">
                <a:latin typeface="+mn-ea"/>
                <a:sym typeface="+mn-ea"/>
              </a:rPr>
              <a:t>well-parenthesized products</a:t>
            </a:r>
            <a:r>
              <a:rPr lang="zh-CN" altLang="en-US" sz="2400" dirty="0">
                <a:latin typeface="+mn-ea"/>
                <a:sym typeface="+mn-ea"/>
              </a:rPr>
              <a:t>的数量（参见《离散数学及其应用》第</a:t>
            </a:r>
            <a:r>
              <a:rPr lang="en-US" altLang="zh-CN" sz="2400" dirty="0">
                <a:latin typeface="+mn-ea"/>
                <a:sym typeface="+mn-ea"/>
              </a:rPr>
              <a:t>7.1</a:t>
            </a:r>
            <a:r>
              <a:rPr lang="zh-CN" altLang="en-US" sz="2400" dirty="0">
                <a:latin typeface="+mn-ea"/>
                <a:sym typeface="+mn-ea"/>
              </a:rPr>
              <a:t>节和</a:t>
            </a:r>
            <a:r>
              <a:rPr lang="en-US" altLang="zh-CN" sz="2400" dirty="0">
                <a:latin typeface="+mn-ea"/>
                <a:sym typeface="+mn-ea"/>
              </a:rPr>
              <a:t>7.4</a:t>
            </a:r>
            <a:r>
              <a:rPr lang="zh-CN" altLang="en-US" sz="2400" dirty="0">
                <a:latin typeface="+mn-ea"/>
                <a:sym typeface="+mn-ea"/>
              </a:rPr>
              <a:t>节）。在下一节中，我们将研究</a:t>
            </a:r>
            <a:r>
              <a:rPr lang="en-US" altLang="zh-CN" sz="2400" dirty="0">
                <a:latin typeface="+mn-ea"/>
                <a:sym typeface="+mn-ea"/>
              </a:rPr>
              <a:t>Catalan</a:t>
            </a:r>
            <a:r>
              <a:rPr lang="zh-CN" altLang="en-US" sz="2400" dirty="0">
                <a:latin typeface="+mn-ea"/>
                <a:sym typeface="+mn-ea"/>
              </a:rPr>
              <a:t>数序列</a:t>
            </a:r>
            <a:r>
              <a:rPr lang="en-US" altLang="zh-CN" sz="2400" dirty="0">
                <a:latin typeface="+mn-ea"/>
                <a:sym typeface="+mn-ea"/>
              </a:rPr>
              <a:t>{cn}</a:t>
            </a:r>
            <a:r>
              <a:rPr lang="zh-CN" altLang="en-US" sz="2400" dirty="0">
                <a:latin typeface="+mn-ea"/>
                <a:sym typeface="+mn-ea"/>
              </a:rPr>
              <a:t>对于大</a:t>
            </a:r>
            <a:r>
              <a:rPr lang="en-US" altLang="zh-CN" sz="2400" dirty="0">
                <a:latin typeface="+mn-ea"/>
                <a:sym typeface="+mn-ea"/>
              </a:rPr>
              <a:t>n</a:t>
            </a:r>
            <a:r>
              <a:rPr lang="zh-CN" altLang="en-US" sz="2400" dirty="0">
                <a:latin typeface="+mn-ea"/>
                <a:sym typeface="+mn-ea"/>
              </a:rPr>
              <a:t>值的渐近行为。</a:t>
            </a:r>
            <a:endParaRPr lang="zh-CN" altLang="en-US" sz="2400" dirty="0">
              <a:latin typeface="+mn-ea"/>
              <a:sym typeface="+mn-ea"/>
            </a:endParaRPr>
          </a:p>
          <a:p>
            <a:pPr algn="just"/>
            <a:r>
              <a:rPr lang="zh-CN" altLang="en-US" sz="2400" dirty="0">
                <a:latin typeface="+mn-ea"/>
                <a:sym typeface="+mn-ea"/>
              </a:rPr>
              <a:t>如果每个</a:t>
            </a:r>
            <a:r>
              <a:rPr lang="en-US" altLang="zh-CN" sz="2400" dirty="0">
                <a:latin typeface="+mn-ea"/>
                <a:sym typeface="+mn-ea"/>
              </a:rPr>
              <a:t>n≥k</a:t>
            </a:r>
            <a:r>
              <a:rPr lang="zh-CN" altLang="en-US" sz="2400" dirty="0">
                <a:latin typeface="+mn-ea"/>
                <a:sym typeface="+mn-ea"/>
              </a:rPr>
              <a:t>的项</a:t>
            </a:r>
            <a:r>
              <a:rPr lang="en-US" altLang="zh-CN" sz="2400" dirty="0">
                <a:latin typeface="+mn-ea"/>
                <a:sym typeface="+mn-ea"/>
              </a:rPr>
              <a:t>an</a:t>
            </a:r>
            <a:r>
              <a:rPr lang="zh-CN" altLang="en-US" sz="2400" dirty="0">
                <a:latin typeface="+mn-ea"/>
                <a:sym typeface="+mn-ea"/>
              </a:rPr>
              <a:t>可以通过递推关系从前</a:t>
            </a:r>
            <a:r>
              <a:rPr lang="en-US" altLang="zh-CN" sz="2400" dirty="0">
                <a:latin typeface="+mn-ea"/>
                <a:sym typeface="+mn-ea"/>
              </a:rPr>
              <a:t>k</a:t>
            </a:r>
            <a:r>
              <a:rPr lang="zh-CN" altLang="en-US" sz="2400" dirty="0">
                <a:latin typeface="+mn-ea"/>
                <a:sym typeface="+mn-ea"/>
              </a:rPr>
              <a:t>项计算得到：一个序列</a:t>
            </a:r>
            <a:r>
              <a:rPr lang="en-US" altLang="zh-CN" sz="2400" dirty="0">
                <a:latin typeface="+mn-ea"/>
                <a:sym typeface="+mn-ea"/>
              </a:rPr>
              <a:t>{an}=a0,a1,…</a:t>
            </a:r>
            <a:r>
              <a:rPr lang="zh-CN" altLang="en-US" sz="2400" dirty="0">
                <a:latin typeface="+mn-ea"/>
                <a:sym typeface="+mn-ea"/>
              </a:rPr>
              <a:t>满足线性齐次递推关系（常系数，次数为</a:t>
            </a:r>
            <a:r>
              <a:rPr lang="en-US" altLang="zh-CN" sz="2400" dirty="0">
                <a:latin typeface="+mn-ea"/>
                <a:sym typeface="+mn-ea"/>
              </a:rPr>
              <a:t>k</a:t>
            </a:r>
            <a:r>
              <a:rPr lang="zh-CN" altLang="en-US" sz="2400" dirty="0">
                <a:latin typeface="+mn-ea"/>
                <a:sym typeface="+mn-ea"/>
              </a:rPr>
              <a:t>）</a:t>
            </a:r>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其中</a:t>
            </a:r>
            <a:r>
              <a:rPr lang="en-US" altLang="zh-CN" sz="2400" dirty="0">
                <a:latin typeface="+mn-ea"/>
                <a:sym typeface="+mn-ea"/>
              </a:rPr>
              <a:t>Ck=0</a:t>
            </a:r>
            <a:r>
              <a:rPr lang="zh-CN" altLang="en-US" sz="2400" dirty="0">
                <a:latin typeface="+mn-ea"/>
                <a:sym typeface="+mn-ea"/>
              </a:rPr>
              <a:t>，且常数</a:t>
            </a:r>
            <a:r>
              <a:rPr lang="en-US" altLang="zh-CN" sz="2400" dirty="0">
                <a:latin typeface="+mn-ea"/>
                <a:sym typeface="+mn-ea"/>
              </a:rPr>
              <a:t>Ci</a:t>
            </a:r>
            <a:r>
              <a:rPr lang="zh-CN" altLang="en-US" sz="2400" dirty="0">
                <a:latin typeface="+mn-ea"/>
                <a:sym typeface="+mn-ea"/>
              </a:rPr>
              <a:t>满足</a:t>
            </a:r>
            <a:r>
              <a:rPr lang="en-US" altLang="zh-CN" sz="2400" dirty="0">
                <a:latin typeface="+mn-ea"/>
                <a:sym typeface="+mn-ea"/>
              </a:rPr>
              <a:t>1≤i≤k</a:t>
            </a:r>
            <a:r>
              <a:rPr lang="zh-CN" altLang="en-US" sz="2400" dirty="0">
                <a:latin typeface="+mn-ea"/>
                <a:sym typeface="+mn-ea"/>
              </a:rPr>
              <a:t>。任何满足该递推关系的序列，由其初始的</a:t>
            </a:r>
            <a:r>
              <a:rPr lang="en-US" altLang="zh-CN" sz="2400" dirty="0">
                <a:latin typeface="+mn-ea"/>
                <a:sym typeface="+mn-ea"/>
              </a:rPr>
              <a:t>k</a:t>
            </a:r>
            <a:r>
              <a:rPr lang="zh-CN" altLang="en-US" sz="2400" dirty="0">
                <a:latin typeface="+mn-ea"/>
                <a:sym typeface="+mn-ea"/>
              </a:rPr>
              <a:t>个值完全确定。</a:t>
            </a:r>
            <a:endParaRPr lang="zh-CN" altLang="en-US" sz="2400" dirty="0">
              <a:latin typeface="+mn-ea"/>
              <a:sym typeface="+mn-ea"/>
            </a:endParaRPr>
          </a:p>
        </p:txBody>
      </p:sp>
      <p:pic>
        <p:nvPicPr>
          <p:cNvPr id="18" name="图片 30"/>
          <p:cNvPicPr>
            <a:picLocks noChangeAspect="1"/>
          </p:cNvPicPr>
          <p:nvPr/>
        </p:nvPicPr>
        <p:blipFill>
          <a:blip r:embed="rId1"/>
          <a:stretch>
            <a:fillRect/>
          </a:stretch>
        </p:blipFill>
        <p:spPr>
          <a:xfrm>
            <a:off x="2788285" y="3972560"/>
            <a:ext cx="5269230" cy="2590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415415"/>
            <a:ext cx="10387965" cy="4888230"/>
          </a:xfrm>
          <a:prstGeom prst="rect">
            <a:avLst/>
          </a:prstGeom>
          <a:noFill/>
        </p:spPr>
        <p:txBody>
          <a:bodyPr wrap="square">
            <a:noAutofit/>
          </a:bodyPr>
          <a:lstStyle/>
          <a:p>
            <a:pPr algn="just"/>
            <a:r>
              <a:rPr lang="zh-CN" altLang="en-US" sz="2400" dirty="0">
                <a:latin typeface="+mn-ea"/>
                <a:sym typeface="+mn-ea"/>
              </a:rPr>
              <a:t>序列</a:t>
            </a:r>
            <a:r>
              <a:rPr lang="en-US" altLang="zh-CN" sz="2400" dirty="0">
                <a:latin typeface="+mn-ea"/>
                <a:sym typeface="+mn-ea"/>
              </a:rPr>
              <a:t>{an}</a:t>
            </a:r>
            <a:r>
              <a:rPr lang="zh-CN" altLang="en-US" sz="2400" dirty="0">
                <a:latin typeface="+mn-ea"/>
                <a:sym typeface="+mn-ea"/>
              </a:rPr>
              <a:t>的生成函数是幂级数：</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如果该序列满足线性齐次递推关系，并且具有常系数，生成函数将是一个有理函数。分子中的多项式只依赖于初始的</a:t>
            </a:r>
            <a:r>
              <a:rPr lang="en-US" altLang="zh-CN" sz="2400" dirty="0">
                <a:latin typeface="+mn-ea"/>
                <a:sym typeface="+mn-ea"/>
              </a:rPr>
              <a:t>k</a:t>
            </a:r>
            <a:r>
              <a:rPr lang="zh-CN" altLang="en-US" sz="2400" dirty="0">
                <a:latin typeface="+mn-ea"/>
                <a:sym typeface="+mn-ea"/>
              </a:rPr>
              <a:t>个值，而分母中的多项式则只依赖于递推关系。一旦找到（或通过算法估计）分母中多项式的根，就可以通过部分分式和已知的幂级数计算序列的任何项的值。</a:t>
            </a:r>
            <a:endParaRPr lang="zh-CN" altLang="en-US" sz="2400" dirty="0">
              <a:latin typeface="+mn-ea"/>
              <a:sym typeface="+mn-ea"/>
            </a:endParaRPr>
          </a:p>
          <a:p>
            <a:pPr algn="just"/>
            <a:r>
              <a:rPr lang="zh-CN" altLang="en-US" sz="2400" dirty="0">
                <a:latin typeface="+mn-ea"/>
                <a:sym typeface="+mn-ea"/>
              </a:rPr>
              <a:t>假设我们定义</a:t>
            </a:r>
            <a:r>
              <a:rPr lang="en-US" altLang="zh-CN" sz="2400" dirty="0">
                <a:latin typeface="+mn-ea"/>
                <a:sym typeface="+mn-ea"/>
              </a:rPr>
              <a:t>an</a:t>
            </a:r>
            <a:r>
              <a:rPr lang="zh-CN" altLang="en-US" sz="2400" dirty="0">
                <a:latin typeface="+mn-ea"/>
                <a:sym typeface="+mn-ea"/>
              </a:rPr>
              <a:t>为</a:t>
            </a:r>
            <a:r>
              <a:rPr lang="en-US" altLang="zh-CN" sz="2400" dirty="0">
                <a:latin typeface="+mn-ea"/>
                <a:sym typeface="+mn-ea"/>
              </a:rPr>
              <a:t>n</a:t>
            </a:r>
            <a:r>
              <a:rPr lang="zh-CN" altLang="en-US" sz="2400" dirty="0">
                <a:latin typeface="+mn-ea"/>
                <a:sym typeface="+mn-ea"/>
              </a:rPr>
              <a:t>个变量的良好括号配对乘积的数量。我们之前已经证明，</a:t>
            </a:r>
            <a:r>
              <a:rPr lang="en-US" altLang="zh-CN" sz="2400" dirty="0">
                <a:latin typeface="+mn-ea"/>
                <a:sym typeface="+mn-ea"/>
              </a:rPr>
              <a:t>an+1</a:t>
            </a:r>
            <a:r>
              <a:rPr lang="zh-CN" altLang="en-US" sz="2400" dirty="0">
                <a:latin typeface="+mn-ea"/>
                <a:sym typeface="+mn-ea"/>
              </a:rPr>
              <a:t>就是</a:t>
            </a:r>
            <a:r>
              <a:rPr lang="en-US" altLang="zh-CN" sz="2400" dirty="0">
                <a:latin typeface="+mn-ea"/>
                <a:sym typeface="+mn-ea"/>
              </a:rPr>
              <a:t>Catalan</a:t>
            </a:r>
            <a:r>
              <a:rPr lang="zh-CN" altLang="en-US" sz="2400" dirty="0">
                <a:latin typeface="+mn-ea"/>
                <a:sym typeface="+mn-ea"/>
              </a:rPr>
              <a:t>数</a:t>
            </a:r>
            <a:r>
              <a:rPr lang="en-US" altLang="zh-CN" sz="2400" dirty="0">
                <a:latin typeface="+mn-ea"/>
                <a:sym typeface="+mn-ea"/>
              </a:rPr>
              <a:t>cn</a:t>
            </a:r>
            <a:r>
              <a:rPr lang="zh-CN" altLang="en-US" sz="2400" dirty="0">
                <a:latin typeface="+mn-ea"/>
                <a:sym typeface="+mn-ea"/>
              </a:rPr>
              <a:t>，由公式（</a:t>
            </a:r>
            <a:r>
              <a:rPr lang="en-US" altLang="zh-CN" sz="2400" dirty="0">
                <a:latin typeface="+mn-ea"/>
                <a:sym typeface="+mn-ea"/>
              </a:rPr>
              <a:t>1</a:t>
            </a:r>
            <a:r>
              <a:rPr lang="zh-CN" altLang="en-US" sz="2400" dirty="0">
                <a:latin typeface="+mn-ea"/>
                <a:sym typeface="+mn-ea"/>
              </a:rPr>
              <a:t>）给出。但我们将通过递推关系和生成函数来求解</a:t>
            </a:r>
            <a:r>
              <a:rPr lang="en-US" altLang="zh-CN" sz="2400" dirty="0">
                <a:latin typeface="+mn-ea"/>
                <a:sym typeface="+mn-ea"/>
              </a:rPr>
              <a:t>an</a:t>
            </a:r>
            <a:r>
              <a:rPr lang="zh-CN" altLang="en-US" sz="2400" dirty="0">
                <a:latin typeface="+mn-ea"/>
                <a:sym typeface="+mn-ea"/>
              </a:rPr>
              <a:t>。为了通过递归定义形成一个</a:t>
            </a:r>
            <a:r>
              <a:rPr lang="en-US" altLang="zh-CN" sz="2400" dirty="0">
                <a:latin typeface="+mn-ea"/>
                <a:sym typeface="+mn-ea"/>
              </a:rPr>
              <a:t>n≥2</a:t>
            </a:r>
            <a:r>
              <a:rPr lang="zh-CN" altLang="en-US" sz="2400" dirty="0">
                <a:latin typeface="+mn-ea"/>
                <a:sym typeface="+mn-ea"/>
              </a:rPr>
              <a:t>个变量的良好括号配对乘积，外层括号是最后添加的，形成</a:t>
            </a:r>
            <a:r>
              <a:rPr lang="en-US" altLang="zh-CN" sz="2400" dirty="0">
                <a:latin typeface="+mn-ea"/>
                <a:sym typeface="+mn-ea"/>
              </a:rPr>
              <a:t>(AB)</a:t>
            </a:r>
            <a:r>
              <a:rPr lang="zh-CN" altLang="en-US" sz="2400" dirty="0">
                <a:latin typeface="+mn-ea"/>
                <a:sym typeface="+mn-ea"/>
              </a:rPr>
              <a:t>，其中</a:t>
            </a:r>
            <a:r>
              <a:rPr lang="en-US" altLang="zh-CN" sz="2400" dirty="0">
                <a:latin typeface="+mn-ea"/>
                <a:sym typeface="+mn-ea"/>
              </a:rPr>
              <a:t>A</a:t>
            </a:r>
            <a:r>
              <a:rPr lang="zh-CN" altLang="en-US" sz="2400" dirty="0">
                <a:latin typeface="+mn-ea"/>
                <a:sym typeface="+mn-ea"/>
              </a:rPr>
              <a:t>和</a:t>
            </a:r>
            <a:r>
              <a:rPr lang="en-US" altLang="zh-CN" sz="2400" dirty="0">
                <a:latin typeface="+mn-ea"/>
                <a:sym typeface="+mn-ea"/>
              </a:rPr>
              <a:t>B</a:t>
            </a:r>
            <a:r>
              <a:rPr lang="zh-CN" altLang="en-US" sz="2400" dirty="0">
                <a:latin typeface="+mn-ea"/>
                <a:sym typeface="+mn-ea"/>
              </a:rPr>
              <a:t>是良好括号配对的乘积，且每个乘积包含至少一个变量。然后，外层括号将包含</a:t>
            </a:r>
            <a:r>
              <a:rPr lang="en-US" altLang="zh-CN" sz="2400" dirty="0">
                <a:latin typeface="+mn-ea"/>
                <a:sym typeface="+mn-ea"/>
              </a:rPr>
              <a:t>AB</a:t>
            </a:r>
            <a:r>
              <a:rPr lang="zh-CN" altLang="en-US" sz="2400" dirty="0">
                <a:latin typeface="+mn-ea"/>
                <a:sym typeface="+mn-ea"/>
              </a:rPr>
              <a:t>，其中</a:t>
            </a:r>
            <a:r>
              <a:rPr lang="en-US" altLang="zh-CN" sz="2400" dirty="0">
                <a:latin typeface="+mn-ea"/>
                <a:sym typeface="+mn-ea"/>
              </a:rPr>
              <a:t>A</a:t>
            </a:r>
            <a:r>
              <a:rPr lang="zh-CN" altLang="en-US" sz="2400" dirty="0">
                <a:latin typeface="+mn-ea"/>
                <a:sym typeface="+mn-ea"/>
              </a:rPr>
              <a:t>是前</a:t>
            </a:r>
            <a:r>
              <a:rPr lang="en-US" altLang="zh-CN" sz="2400" dirty="0">
                <a:latin typeface="+mn-ea"/>
                <a:sym typeface="+mn-ea"/>
              </a:rPr>
              <a:t>i</a:t>
            </a:r>
            <a:r>
              <a:rPr lang="zh-CN" altLang="en-US" sz="2400" dirty="0">
                <a:latin typeface="+mn-ea"/>
                <a:sym typeface="+mn-ea"/>
              </a:rPr>
              <a:t>个变量的良好括号配对乘积，</a:t>
            </a:r>
            <a:r>
              <a:rPr lang="en-US" altLang="zh-CN" sz="2400" dirty="0">
                <a:latin typeface="+mn-ea"/>
                <a:sym typeface="+mn-ea"/>
              </a:rPr>
              <a:t>B</a:t>
            </a:r>
            <a:r>
              <a:rPr lang="zh-CN" altLang="en-US" sz="2400" dirty="0">
                <a:latin typeface="+mn-ea"/>
                <a:sym typeface="+mn-ea"/>
              </a:rPr>
              <a:t>是后</a:t>
            </a:r>
            <a:r>
              <a:rPr lang="en-US" altLang="zh-CN" sz="2400" dirty="0">
                <a:latin typeface="+mn-ea"/>
                <a:sym typeface="+mn-ea"/>
              </a:rPr>
              <a:t>n−i</a:t>
            </a:r>
            <a:r>
              <a:rPr lang="zh-CN" altLang="en-US" sz="2400" dirty="0">
                <a:latin typeface="+mn-ea"/>
                <a:sym typeface="+mn-ea"/>
              </a:rPr>
              <a:t>个变量的良好括号配对乘积，满足</a:t>
            </a:r>
            <a:r>
              <a:rPr lang="en-US" altLang="zh-CN" sz="2400" dirty="0">
                <a:latin typeface="+mn-ea"/>
                <a:sym typeface="+mn-ea"/>
              </a:rPr>
              <a:t>1≤i≤n−1</a:t>
            </a:r>
            <a:r>
              <a:rPr lang="zh-CN" altLang="en-US" sz="2400" dirty="0">
                <a:latin typeface="+mn-ea"/>
                <a:sym typeface="+mn-ea"/>
              </a:rPr>
              <a:t>。</a:t>
            </a:r>
            <a:endParaRPr lang="zh-CN" altLang="en-US" sz="2400" dirty="0">
              <a:latin typeface="+mn-ea"/>
              <a:sym typeface="+mn-ea"/>
            </a:endParaRPr>
          </a:p>
        </p:txBody>
      </p:sp>
      <p:pic>
        <p:nvPicPr>
          <p:cNvPr id="19" name="图片 31"/>
          <p:cNvPicPr>
            <a:picLocks noChangeAspect="1"/>
          </p:cNvPicPr>
          <p:nvPr/>
        </p:nvPicPr>
        <p:blipFill>
          <a:blip r:embed="rId1"/>
          <a:stretch>
            <a:fillRect/>
          </a:stretch>
        </p:blipFill>
        <p:spPr>
          <a:xfrm>
            <a:off x="5186363" y="1291908"/>
            <a:ext cx="2238375" cy="904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415415"/>
            <a:ext cx="10387965" cy="4888230"/>
          </a:xfrm>
          <a:prstGeom prst="rect">
            <a:avLst/>
          </a:prstGeom>
          <a:noFill/>
        </p:spPr>
        <p:txBody>
          <a:bodyPr wrap="square">
            <a:noAutofit/>
          </a:bodyPr>
          <a:lstStyle/>
          <a:p>
            <a:pPr algn="just"/>
            <a:r>
              <a:rPr lang="zh-CN" altLang="en-US" sz="2400" dirty="0">
                <a:latin typeface="+mn-ea"/>
                <a:sym typeface="+mn-ea"/>
              </a:rPr>
              <a:t>然后，通过乘法法则和加法法则，我们得到：</a:t>
            </a:r>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注意，递推式（</a:t>
            </a:r>
            <a:r>
              <a:rPr lang="en-US" altLang="zh-CN" sz="2400" dirty="0">
                <a:latin typeface="+mn-ea"/>
                <a:sym typeface="+mn-ea"/>
              </a:rPr>
              <a:t>3</a:t>
            </a:r>
            <a:r>
              <a:rPr lang="zh-CN" altLang="en-US" sz="2400" dirty="0">
                <a:latin typeface="+mn-ea"/>
                <a:sym typeface="+mn-ea"/>
              </a:rPr>
              <a:t>）是一个具有常系数的齐次递推关系。然而，它不是线性的，而是二次的。此外，由于确定</a:t>
            </a:r>
            <a:r>
              <a:rPr lang="en-US" altLang="zh-CN" sz="2400" dirty="0">
                <a:latin typeface="+mn-ea"/>
                <a:sym typeface="+mn-ea"/>
              </a:rPr>
              <a:t>an</a:t>
            </a:r>
            <a:r>
              <a:rPr lang="zh-CN" altLang="en-US" sz="2400" dirty="0">
                <a:latin typeface="+mn-ea"/>
                <a:sym typeface="+mn-ea"/>
              </a:rPr>
              <a:t>的前几项的数量取决于</a:t>
            </a:r>
            <a:r>
              <a:rPr lang="en-US" altLang="zh-CN" sz="2400" dirty="0">
                <a:latin typeface="+mn-ea"/>
                <a:sym typeface="+mn-ea"/>
              </a:rPr>
              <a:t>n</a:t>
            </a:r>
            <a:r>
              <a:rPr lang="zh-CN" altLang="en-US" sz="2400" dirty="0">
                <a:latin typeface="+mn-ea"/>
                <a:sym typeface="+mn-ea"/>
              </a:rPr>
              <a:t>，递推关系的次数在（</a:t>
            </a:r>
            <a:r>
              <a:rPr lang="en-US" altLang="zh-CN" sz="2400" dirty="0">
                <a:latin typeface="+mn-ea"/>
                <a:sym typeface="+mn-ea"/>
              </a:rPr>
              <a:t>3</a:t>
            </a:r>
            <a:r>
              <a:rPr lang="zh-CN" altLang="en-US" sz="2400" dirty="0">
                <a:latin typeface="+mn-ea"/>
                <a:sym typeface="+mn-ea"/>
              </a:rPr>
              <a:t>）中并未定义。</a:t>
            </a:r>
            <a:endParaRPr lang="zh-CN" altLang="en-US" sz="2400" dirty="0">
              <a:latin typeface="+mn-ea"/>
              <a:sym typeface="+mn-ea"/>
            </a:endParaRPr>
          </a:p>
          <a:p>
            <a:pPr algn="just"/>
            <a:r>
              <a:rPr lang="zh-CN" altLang="en-US" sz="2400" dirty="0">
                <a:latin typeface="+mn-ea"/>
                <a:sym typeface="+mn-ea"/>
              </a:rPr>
              <a:t>如果我们定义</a:t>
            </a:r>
            <a:r>
              <a:rPr lang="en-US" altLang="zh-CN" sz="2400" dirty="0">
                <a:latin typeface="+mn-ea"/>
                <a:sym typeface="+mn-ea"/>
              </a:rPr>
              <a:t>a0=0</a:t>
            </a:r>
            <a:r>
              <a:rPr lang="zh-CN" altLang="en-US" sz="2400" dirty="0">
                <a:latin typeface="+mn-ea"/>
                <a:sym typeface="+mn-ea"/>
              </a:rPr>
              <a:t>，则可以将项</a:t>
            </a:r>
            <a:r>
              <a:rPr lang="en-US" altLang="zh-CN" sz="2400" dirty="0">
                <a:latin typeface="+mn-ea"/>
                <a:sym typeface="+mn-ea"/>
              </a:rPr>
              <a:t>a0an</a:t>
            </a:r>
            <a:r>
              <a:rPr lang="zh-CN" altLang="en-US" sz="2400" dirty="0">
                <a:latin typeface="+mn-ea"/>
                <a:sym typeface="+mn-ea"/>
              </a:rPr>
              <a:t>和</a:t>
            </a:r>
            <a:r>
              <a:rPr lang="en-US" altLang="zh-CN" sz="2400" dirty="0">
                <a:latin typeface="+mn-ea"/>
                <a:sym typeface="+mn-ea"/>
              </a:rPr>
              <a:t>ana0</a:t>
            </a:r>
            <a:r>
              <a:rPr lang="zh-CN" altLang="en-US" sz="2400" dirty="0">
                <a:latin typeface="+mn-ea"/>
                <a:sym typeface="+mn-ea"/>
              </a:rPr>
              <a:t>添加到（</a:t>
            </a:r>
            <a:r>
              <a:rPr lang="en-US" altLang="zh-CN" sz="2400" dirty="0">
                <a:latin typeface="+mn-ea"/>
                <a:sym typeface="+mn-ea"/>
              </a:rPr>
              <a:t>3</a:t>
            </a:r>
            <a:r>
              <a:rPr lang="zh-CN" altLang="en-US" sz="2400" dirty="0">
                <a:latin typeface="+mn-ea"/>
                <a:sym typeface="+mn-ea"/>
              </a:rPr>
              <a:t>）的右边，而不改变其值，得到：</a:t>
            </a:r>
            <a:endParaRPr lang="zh-CN" altLang="en-US" sz="2400" dirty="0">
              <a:latin typeface="+mn-ea"/>
              <a:sym typeface="+mn-ea"/>
            </a:endParaRPr>
          </a:p>
        </p:txBody>
      </p:sp>
      <p:pic>
        <p:nvPicPr>
          <p:cNvPr id="20" name="图片 32"/>
          <p:cNvPicPr>
            <a:picLocks noChangeAspect="1"/>
          </p:cNvPicPr>
          <p:nvPr/>
        </p:nvPicPr>
        <p:blipFill>
          <a:blip r:embed="rId1"/>
          <a:stretch>
            <a:fillRect/>
          </a:stretch>
        </p:blipFill>
        <p:spPr>
          <a:xfrm>
            <a:off x="2507615" y="1965325"/>
            <a:ext cx="5271770" cy="615950"/>
          </a:xfrm>
          <a:prstGeom prst="rect">
            <a:avLst/>
          </a:prstGeom>
          <a:noFill/>
          <a:ln>
            <a:noFill/>
          </a:ln>
        </p:spPr>
      </p:pic>
      <p:pic>
        <p:nvPicPr>
          <p:cNvPr id="21" name="图片 33"/>
          <p:cNvPicPr>
            <a:picLocks noChangeAspect="1"/>
          </p:cNvPicPr>
          <p:nvPr/>
        </p:nvPicPr>
        <p:blipFill>
          <a:blip r:embed="rId2"/>
          <a:stretch>
            <a:fillRect/>
          </a:stretch>
        </p:blipFill>
        <p:spPr>
          <a:xfrm>
            <a:off x="2785745" y="5244148"/>
            <a:ext cx="5274310" cy="5607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1"/>
          <a:srcRect r="-1160" b="44547"/>
          <a:stretch>
            <a:fillRect/>
          </a:stretch>
        </p:blipFill>
        <p:spPr>
          <a:xfrm>
            <a:off x="1092835" y="1551305"/>
            <a:ext cx="8749030" cy="4251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问题引入</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866515"/>
          </a:xfrm>
          <a:prstGeom prst="rect">
            <a:avLst/>
          </a:prstGeom>
          <a:noFill/>
        </p:spPr>
        <p:txBody>
          <a:bodyPr wrap="square">
            <a:noAutofit/>
          </a:bodyPr>
          <a:lstStyle/>
          <a:p>
            <a:pPr algn="just"/>
            <a:r>
              <a:rPr lang="en-US" altLang="zh-CN" sz="2400" dirty="0">
                <a:latin typeface="+mn-ea"/>
                <a:sym typeface="+mn-ea"/>
              </a:rPr>
              <a:t>Catalan</a:t>
            </a:r>
            <a:r>
              <a:rPr lang="zh-CN" altLang="en-US" sz="2400" dirty="0">
                <a:latin typeface="+mn-ea"/>
                <a:sym typeface="+mn-ea"/>
              </a:rPr>
              <a:t>数出现在当</a:t>
            </a:r>
            <a:r>
              <a:rPr lang="en-US" altLang="zh-CN" sz="2400" dirty="0">
                <a:latin typeface="+mn-ea"/>
                <a:sym typeface="+mn-ea"/>
              </a:rPr>
              <a:t> a=b </a:t>
            </a:r>
            <a:r>
              <a:rPr lang="zh-CN" altLang="en-US" sz="2400" dirty="0">
                <a:latin typeface="+mn-ea"/>
                <a:sym typeface="+mn-ea"/>
              </a:rPr>
              <a:t>的情形，假设</a:t>
            </a:r>
            <a:r>
              <a:rPr lang="en-US" altLang="zh-CN" sz="2400" dirty="0">
                <a:latin typeface="+mn-ea"/>
                <a:sym typeface="+mn-ea"/>
              </a:rPr>
              <a:t> a=b=n</a:t>
            </a:r>
            <a:r>
              <a:rPr lang="zh-CN" altLang="en-US" sz="2400" dirty="0">
                <a:latin typeface="+mn-ea"/>
                <a:sym typeface="+mn-ea"/>
              </a:rPr>
              <a:t>，那么</a:t>
            </a:r>
            <a:r>
              <a:rPr lang="en-US" altLang="zh-CN" sz="2400" dirty="0">
                <a:latin typeface="+mn-ea"/>
                <a:sym typeface="+mn-ea"/>
              </a:rPr>
              <a:t> m=2n</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我们现在考虑求出</a:t>
            </a:r>
            <a:r>
              <a:rPr lang="en-US" altLang="zh-CN" sz="2400" dirty="0">
                <a:latin typeface="+mn-ea"/>
                <a:sym typeface="+mn-ea"/>
              </a:rPr>
              <a:t>A</a:t>
            </a:r>
            <a:r>
              <a:rPr lang="zh-CN" altLang="en-US" sz="2400" dirty="0">
                <a:latin typeface="+mn-ea"/>
                <a:sym typeface="+mn-ea"/>
              </a:rPr>
              <a:t>在整个计票过程中始终不落后（即从未被</a:t>
            </a:r>
            <a:r>
              <a:rPr lang="en-US" altLang="zh-CN" sz="2400" dirty="0">
                <a:latin typeface="+mn-ea"/>
                <a:sym typeface="+mn-ea"/>
              </a:rPr>
              <a:t>B</a:t>
            </a:r>
            <a:r>
              <a:rPr lang="zh-CN" altLang="en-US" sz="2400" dirty="0">
                <a:latin typeface="+mn-ea"/>
                <a:sym typeface="+mn-ea"/>
              </a:rPr>
              <a:t>领先）的概率。</a:t>
            </a:r>
            <a:endParaRPr lang="zh-CN" altLang="en-US" sz="2400" dirty="0">
              <a:latin typeface="+mn-ea"/>
              <a:sym typeface="+mn-ea"/>
            </a:endParaRPr>
          </a:p>
          <a:p>
            <a:pPr algn="just"/>
            <a:r>
              <a:rPr lang="zh-CN" altLang="en-US" sz="2400" dirty="0">
                <a:latin typeface="+mn-ea"/>
                <a:sym typeface="+mn-ea"/>
              </a:rPr>
              <a:t>有</a:t>
            </a:r>
            <a:r>
              <a:rPr lang="en-US" altLang="zh-CN" sz="2400" dirty="0">
                <a:latin typeface="+mn-ea"/>
                <a:sym typeface="+mn-ea"/>
              </a:rPr>
              <a:t> C(2n,n) </a:t>
            </a:r>
            <a:r>
              <a:rPr lang="zh-CN" altLang="en-US" sz="2400" dirty="0">
                <a:latin typeface="+mn-ea"/>
                <a:sym typeface="+mn-ea"/>
              </a:rPr>
              <a:t>种可能的序列，它们包含</a:t>
            </a:r>
            <a:r>
              <a:rPr lang="en-US" altLang="zh-CN" sz="2400" dirty="0">
                <a:latin typeface="+mn-ea"/>
                <a:sym typeface="+mn-ea"/>
              </a:rPr>
              <a:t> n </a:t>
            </a:r>
            <a:r>
              <a:rPr lang="zh-CN" altLang="en-US" sz="2400" dirty="0">
                <a:latin typeface="+mn-ea"/>
                <a:sym typeface="+mn-ea"/>
              </a:rPr>
              <a:t>个</a:t>
            </a:r>
            <a:r>
              <a:rPr lang="en-US" altLang="zh-CN" sz="2400" dirty="0">
                <a:latin typeface="+mn-ea"/>
                <a:sym typeface="+mn-ea"/>
              </a:rPr>
              <a:t> 1 </a:t>
            </a:r>
            <a:r>
              <a:rPr lang="zh-CN" altLang="en-US" sz="2400" dirty="0">
                <a:latin typeface="+mn-ea"/>
                <a:sym typeface="+mn-ea"/>
              </a:rPr>
              <a:t>和</a:t>
            </a:r>
            <a:r>
              <a:rPr lang="en-US" altLang="zh-CN" sz="2400" dirty="0">
                <a:latin typeface="+mn-ea"/>
                <a:sym typeface="+mn-ea"/>
              </a:rPr>
              <a:t> n </a:t>
            </a:r>
            <a:r>
              <a:rPr lang="zh-CN" altLang="en-US" sz="2400" dirty="0">
                <a:latin typeface="+mn-ea"/>
                <a:sym typeface="+mn-ea"/>
              </a:rPr>
              <a:t>个</a:t>
            </a:r>
            <a:r>
              <a:rPr lang="en-US" altLang="zh-CN" sz="2400" dirty="0">
                <a:latin typeface="+mn-ea"/>
                <a:sym typeface="+mn-ea"/>
              </a:rPr>
              <a:t> -1</a:t>
            </a:r>
            <a:r>
              <a:rPr lang="zh-CN" altLang="en-US" sz="2400" dirty="0">
                <a:latin typeface="+mn-ea"/>
                <a:sym typeface="+mn-ea"/>
              </a:rPr>
              <a:t>。</a:t>
            </a:r>
            <a:endParaRPr lang="zh-CN" altLang="en-US" sz="2400" dirty="0">
              <a:latin typeface="+mn-ea"/>
              <a:sym typeface="+mn-ea"/>
            </a:endParaRPr>
          </a:p>
          <a:p>
            <a:pPr algn="just"/>
            <a:r>
              <a:rPr lang="zh-CN" altLang="en-US" sz="2400" dirty="0">
                <a:latin typeface="+mn-ea"/>
                <a:sym typeface="+mn-ea"/>
              </a:rPr>
              <a:t>我们要求的是那些部分和</a:t>
            </a:r>
            <a:r>
              <a:rPr lang="en-US" altLang="zh-CN" sz="2400" dirty="0">
                <a:latin typeface="+mn-ea"/>
                <a:sym typeface="+mn-ea"/>
              </a:rPr>
              <a:t> si≥0 </a:t>
            </a:r>
            <a:r>
              <a:rPr lang="zh-CN" altLang="en-US" sz="2400" dirty="0">
                <a:latin typeface="+mn-ea"/>
                <a:sym typeface="+mn-ea"/>
              </a:rPr>
              <a:t>的序列，即对于所有</a:t>
            </a:r>
            <a:r>
              <a:rPr lang="en-US" altLang="zh-CN" sz="2400" dirty="0">
                <a:latin typeface="+mn-ea"/>
                <a:sym typeface="+mn-ea"/>
              </a:rPr>
              <a:t> i=1,2,…,2n−1</a:t>
            </a:r>
            <a:r>
              <a:rPr lang="zh-CN" altLang="en-US" sz="2400" dirty="0">
                <a:latin typeface="+mn-ea"/>
                <a:sym typeface="+mn-ea"/>
              </a:rPr>
              <a:t>，都有</a:t>
            </a:r>
            <a:r>
              <a:rPr lang="en-US" altLang="zh-CN" sz="2400" dirty="0">
                <a:latin typeface="+mn-ea"/>
                <a:sym typeface="+mn-ea"/>
              </a:rPr>
              <a:t> si≥0</a:t>
            </a:r>
            <a:r>
              <a:rPr lang="zh-CN" altLang="en-US" sz="2400" dirty="0">
                <a:latin typeface="+mn-ea"/>
                <a:sym typeface="+mn-ea"/>
              </a:rPr>
              <a:t>。</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我们可以通过路径来表示序列</a:t>
            </a:r>
            <a:r>
              <a:rPr lang="en-US" altLang="zh-CN" sz="2400" dirty="0">
                <a:latin typeface="+mn-ea"/>
                <a:sym typeface="+mn-ea"/>
              </a:rPr>
              <a:t> (x1,x2,…,x2n)</a:t>
            </a:r>
            <a:r>
              <a:rPr lang="zh-CN" altLang="en-US" sz="2400" dirty="0">
                <a:latin typeface="+mn-ea"/>
                <a:sym typeface="+mn-ea"/>
              </a:rPr>
              <a:t>，这个路径从原点</a:t>
            </a:r>
            <a:r>
              <a:rPr lang="en-US" altLang="zh-CN" sz="2400" dirty="0">
                <a:latin typeface="+mn-ea"/>
                <a:sym typeface="+mn-ea"/>
              </a:rPr>
              <a:t> (0,0)</a:t>
            </a:r>
            <a:r>
              <a:rPr lang="zh-CN" altLang="en-US" sz="2400" dirty="0">
                <a:latin typeface="+mn-ea"/>
                <a:sym typeface="+mn-ea"/>
              </a:rPr>
              <a:t>到点</a:t>
            </a:r>
            <a:r>
              <a:rPr lang="en-US" altLang="zh-CN" sz="2400" dirty="0">
                <a:latin typeface="+mn-ea"/>
                <a:sym typeface="+mn-ea"/>
              </a:rPr>
              <a:t>(2n, 0)</a:t>
            </a:r>
            <a:r>
              <a:rPr lang="zh-CN" altLang="en-US" sz="2400" dirty="0">
                <a:latin typeface="+mn-ea"/>
                <a:sym typeface="+mn-ea"/>
              </a:rPr>
              <a:t>，路径的每一步是从</a:t>
            </a:r>
            <a:r>
              <a:rPr lang="en-US" altLang="zh-CN" sz="2400" dirty="0">
                <a:latin typeface="+mn-ea"/>
                <a:sym typeface="+mn-ea"/>
              </a:rPr>
              <a:t> (i−1,si−1) </a:t>
            </a:r>
            <a:r>
              <a:rPr lang="zh-CN" altLang="en-US" sz="2400" dirty="0">
                <a:latin typeface="+mn-ea"/>
                <a:sym typeface="+mn-ea"/>
              </a:rPr>
              <a:t>到</a:t>
            </a:r>
            <a:r>
              <a:rPr lang="en-US" altLang="zh-CN" sz="2400" dirty="0">
                <a:latin typeface="+mn-ea"/>
                <a:sym typeface="+mn-ea"/>
              </a:rPr>
              <a:t> (i,si)</a:t>
            </a:r>
            <a:r>
              <a:rPr lang="zh-CN" altLang="en-US" sz="2400" dirty="0">
                <a:latin typeface="+mn-ea"/>
                <a:sym typeface="+mn-ea"/>
              </a:rPr>
              <a:t>的线段，</a:t>
            </a:r>
            <a:endParaRPr lang="zh-CN" altLang="en-US" sz="2400" dirty="0">
              <a:latin typeface="+mn-ea"/>
              <a:sym typeface="+mn-ea"/>
            </a:endParaRPr>
          </a:p>
          <a:p>
            <a:pPr algn="just"/>
            <a:r>
              <a:rPr lang="zh-CN" altLang="en-US" sz="2400" dirty="0">
                <a:latin typeface="+mn-ea"/>
                <a:sym typeface="+mn-ea"/>
              </a:rPr>
              <a:t>其中</a:t>
            </a:r>
            <a:r>
              <a:rPr lang="en-US" altLang="zh-CN" sz="2400" dirty="0">
                <a:latin typeface="+mn-ea"/>
                <a:sym typeface="+mn-ea"/>
              </a:rPr>
              <a:t> i=1,2,…,2n</a:t>
            </a:r>
            <a:r>
              <a:rPr lang="zh-CN" altLang="en-US" sz="2400" dirty="0">
                <a:latin typeface="+mn-ea"/>
                <a:sym typeface="+mn-ea"/>
              </a:rPr>
              <a:t>，路径的第</a:t>
            </a:r>
            <a:r>
              <a:rPr lang="en-US" altLang="zh-CN" sz="2400" dirty="0">
                <a:latin typeface="+mn-ea"/>
                <a:sym typeface="+mn-ea"/>
              </a:rPr>
              <a:t> i </a:t>
            </a:r>
            <a:r>
              <a:rPr lang="zh-CN" altLang="en-US" sz="2400" dirty="0">
                <a:latin typeface="+mn-ea"/>
                <a:sym typeface="+mn-ea"/>
              </a:rPr>
              <a:t>步的斜率为</a:t>
            </a:r>
            <a:r>
              <a:rPr lang="en-US" altLang="zh-CN" sz="2400" dirty="0">
                <a:latin typeface="+mn-ea"/>
                <a:sym typeface="+mn-ea"/>
              </a:rPr>
              <a:t> si−si−1=xi∈{1,−1}</a:t>
            </a:r>
            <a:r>
              <a:rPr lang="zh-CN" altLang="en-US" sz="2400" dirty="0">
                <a:latin typeface="+mn-ea"/>
                <a:sym typeface="+mn-ea"/>
              </a:rPr>
              <a:t>。</a:t>
            </a:r>
            <a:endParaRPr lang="en-US" altLang="zh-CN" sz="2400" dirty="0">
              <a:latin typeface="+mn-ea"/>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1"/>
          <a:srcRect t="52977" r="228"/>
          <a:stretch>
            <a:fillRect/>
          </a:stretch>
        </p:blipFill>
        <p:spPr>
          <a:xfrm>
            <a:off x="1300480" y="1473200"/>
            <a:ext cx="8629015" cy="36055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1"/>
          <a:stretch>
            <a:fillRect/>
          </a:stretch>
        </p:blipFill>
        <p:spPr>
          <a:xfrm>
            <a:off x="2308225" y="1842135"/>
            <a:ext cx="6000750" cy="3657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文本框 6"/>
          <p:cNvSpPr txBox="1">
            <a:spLocks noChangeArrowheads="1"/>
          </p:cNvSpPr>
          <p:nvPr>
            <p:custDataLst>
              <p:tags r:id="rId1"/>
            </p:custDataLst>
          </p:nvPr>
        </p:nvSpPr>
        <p:spPr bwMode="auto">
          <a:xfrm>
            <a:off x="4585482" y="1209266"/>
            <a:ext cx="2143125"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2135" dirty="0">
                <a:solidFill>
                  <a:srgbClr val="345780"/>
                </a:solidFill>
                <a:latin typeface="+mn-ea"/>
                <a:ea typeface="+mn-ea"/>
              </a:rPr>
              <a:t>路径与</a:t>
            </a:r>
            <a:r>
              <a:rPr lang="en-US" altLang="zh-CN" sz="2135" dirty="0">
                <a:solidFill>
                  <a:srgbClr val="345780"/>
                </a:solidFill>
                <a:latin typeface="+mn-ea"/>
                <a:ea typeface="+mn-ea"/>
              </a:rPr>
              <a:t>Catalan</a:t>
            </a:r>
            <a:r>
              <a:rPr lang="zh-CN" altLang="en-US" sz="2135" dirty="0">
                <a:solidFill>
                  <a:srgbClr val="345780"/>
                </a:solidFill>
                <a:latin typeface="+mn-ea"/>
                <a:ea typeface="+mn-ea"/>
              </a:rPr>
              <a:t>数</a:t>
            </a:r>
            <a:endParaRPr lang="zh-CN" altLang="en-US" sz="2135" dirty="0">
              <a:solidFill>
                <a:srgbClr val="345780"/>
              </a:solidFill>
              <a:latin typeface="+mn-ea"/>
              <a:ea typeface="+mn-ea"/>
            </a:endParaRPr>
          </a:p>
        </p:txBody>
      </p:sp>
      <p:sp>
        <p:nvSpPr>
          <p:cNvPr id="1048595" name="矩形 2"/>
          <p:cNvSpPr/>
          <p:nvPr>
            <p:custDataLst>
              <p:tags r:id="rId2"/>
            </p:custDataLst>
          </p:nvPr>
        </p:nvSpPr>
        <p:spPr>
          <a:xfrm>
            <a:off x="4585482" y="1596220"/>
            <a:ext cx="1859280"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非负路径和正路径的定义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相关定理和证明</a:t>
            </a:r>
            <a:endParaRPr lang="zh-CN" altLang="en-US"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图例展示路径类型</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1048596" name="文本框 6"/>
          <p:cNvSpPr txBox="1">
            <a:spLocks noChangeArrowheads="1"/>
          </p:cNvSpPr>
          <p:nvPr>
            <p:custDataLst>
              <p:tags r:id="rId3"/>
            </p:custDataLst>
          </p:nvPr>
        </p:nvSpPr>
        <p:spPr bwMode="auto">
          <a:xfrm>
            <a:off x="4585483" y="2545533"/>
            <a:ext cx="2085340"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括号的合法序列</a:t>
            </a:r>
            <a:endParaRPr lang="zh-CN" altLang="en-US" sz="2135" dirty="0">
              <a:solidFill>
                <a:srgbClr val="345780"/>
              </a:solidFill>
              <a:latin typeface="+mn-ea"/>
              <a:ea typeface="+mn-ea"/>
            </a:endParaRPr>
          </a:p>
        </p:txBody>
      </p:sp>
      <p:sp>
        <p:nvSpPr>
          <p:cNvPr id="1048597" name="矩形 4"/>
          <p:cNvSpPr/>
          <p:nvPr>
            <p:custDataLst>
              <p:tags r:id="rId4"/>
            </p:custDataLst>
          </p:nvPr>
        </p:nvSpPr>
        <p:spPr>
          <a:xfrm>
            <a:off x="4585482" y="2932487"/>
            <a:ext cx="2011680"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合法括号序列的定义和例子</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图例展示合法括号序列</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1048598" name="文本框 6"/>
          <p:cNvSpPr txBox="1">
            <a:spLocks noChangeArrowheads="1"/>
          </p:cNvSpPr>
          <p:nvPr>
            <p:custDataLst>
              <p:tags r:id="rId5"/>
            </p:custDataLst>
          </p:nvPr>
        </p:nvSpPr>
        <p:spPr bwMode="auto">
          <a:xfrm>
            <a:off x="4585483" y="3878405"/>
            <a:ext cx="1270000"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堆栈排列</a:t>
            </a:r>
            <a:endParaRPr lang="zh-CN" altLang="en-US" sz="2135" dirty="0">
              <a:solidFill>
                <a:srgbClr val="345780"/>
              </a:solidFill>
              <a:latin typeface="+mn-ea"/>
              <a:ea typeface="+mn-ea"/>
            </a:endParaRPr>
          </a:p>
        </p:txBody>
      </p:sp>
      <p:sp>
        <p:nvSpPr>
          <p:cNvPr id="1048599" name="矩形 6"/>
          <p:cNvSpPr/>
          <p:nvPr>
            <p:custDataLst>
              <p:tags r:id="rId6"/>
            </p:custDataLst>
          </p:nvPr>
        </p:nvSpPr>
        <p:spPr>
          <a:xfrm>
            <a:off x="4585482" y="4265359"/>
            <a:ext cx="1704975"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堆栈操作的定义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数的对应关系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示例和步骤说明</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1048600" name="文本框 6"/>
          <p:cNvSpPr txBox="1">
            <a:spLocks noChangeArrowheads="1"/>
          </p:cNvSpPr>
          <p:nvPr>
            <p:custDataLst>
              <p:tags r:id="rId7"/>
            </p:custDataLst>
          </p:nvPr>
        </p:nvSpPr>
        <p:spPr bwMode="auto">
          <a:xfrm>
            <a:off x="4585482" y="5211253"/>
            <a:ext cx="2357120" cy="42037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良好括号化的乘积</a:t>
            </a:r>
            <a:endParaRPr lang="zh-CN" altLang="en-US" sz="2135" dirty="0">
              <a:solidFill>
                <a:srgbClr val="345780"/>
              </a:solidFill>
              <a:latin typeface="+mn-ea"/>
              <a:ea typeface="+mn-ea"/>
            </a:endParaRPr>
          </a:p>
        </p:txBody>
      </p:sp>
      <p:sp>
        <p:nvSpPr>
          <p:cNvPr id="1048601" name="矩形 8"/>
          <p:cNvSpPr/>
          <p:nvPr>
            <p:custDataLst>
              <p:tags r:id="rId8"/>
            </p:custDataLst>
          </p:nvPr>
        </p:nvSpPr>
        <p:spPr>
          <a:xfrm>
            <a:off x="4585482" y="5598207"/>
            <a:ext cx="1402080" cy="645160"/>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乘积的括号化方式</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a:t>
            </a:r>
            <a:endParaRPr lang="zh-CN" altLang="en-US" sz="1200" dirty="0">
              <a:solidFill>
                <a:schemeClr val="tx1">
                  <a:lumMod val="65000"/>
                  <a:lumOff val="35000"/>
                </a:schemeClr>
              </a:solidFill>
              <a:latin typeface="Calibri Light" panose="020F0302020204030204" pitchFamily="34" charset="0"/>
              <a:ea typeface="方正兰亭黑_GBK"/>
            </a:endParaRPr>
          </a:p>
        </p:txBody>
      </p:sp>
      <p:grpSp>
        <p:nvGrpSpPr>
          <p:cNvPr id="33" name="组合 9"/>
          <p:cNvGrpSpPr/>
          <p:nvPr>
            <p:custDataLst>
              <p:tags r:id="rId9"/>
            </p:custDataLst>
          </p:nvPr>
        </p:nvGrpSpPr>
        <p:grpSpPr>
          <a:xfrm>
            <a:off x="3888040" y="1259743"/>
            <a:ext cx="677030" cy="644252"/>
            <a:chOff x="5316408" y="1023858"/>
            <a:chExt cx="507772" cy="483189"/>
          </a:xfrm>
        </p:grpSpPr>
        <p:sp>
          <p:nvSpPr>
            <p:cNvPr id="1048602" name="椭圆 10"/>
            <p:cNvSpPr/>
            <p:nvPr>
              <p:custDataLst>
                <p:tags r:id="rId10"/>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3" name="矩形 11"/>
            <p:cNvSpPr/>
            <p:nvPr>
              <p:custDataLst>
                <p:tags r:id="rId11"/>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01</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34" name="组合 12"/>
          <p:cNvGrpSpPr/>
          <p:nvPr>
            <p:custDataLst>
              <p:tags r:id="rId12"/>
            </p:custDataLst>
          </p:nvPr>
        </p:nvGrpSpPr>
        <p:grpSpPr>
          <a:xfrm>
            <a:off x="3916538" y="2545533"/>
            <a:ext cx="677030" cy="644252"/>
            <a:chOff x="5316408" y="1023858"/>
            <a:chExt cx="507772" cy="483189"/>
          </a:xfrm>
        </p:grpSpPr>
        <p:sp>
          <p:nvSpPr>
            <p:cNvPr id="1048604" name="椭圆 13"/>
            <p:cNvSpPr/>
            <p:nvPr>
              <p:custDataLst>
                <p:tags r:id="rId13"/>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5" name="矩形 14"/>
            <p:cNvSpPr/>
            <p:nvPr>
              <p:custDataLst>
                <p:tags r:id="rId14"/>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02</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35" name="组合 15"/>
          <p:cNvGrpSpPr/>
          <p:nvPr>
            <p:custDataLst>
              <p:tags r:id="rId15"/>
            </p:custDataLst>
          </p:nvPr>
        </p:nvGrpSpPr>
        <p:grpSpPr>
          <a:xfrm>
            <a:off x="3912280" y="3868134"/>
            <a:ext cx="677030" cy="644252"/>
            <a:chOff x="5316408" y="1023858"/>
            <a:chExt cx="507772" cy="483189"/>
          </a:xfrm>
        </p:grpSpPr>
        <p:sp>
          <p:nvSpPr>
            <p:cNvPr id="1048606" name="椭圆 16"/>
            <p:cNvSpPr/>
            <p:nvPr>
              <p:custDataLst>
                <p:tags r:id="rId16"/>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7" name="矩形 17"/>
            <p:cNvSpPr/>
            <p:nvPr>
              <p:custDataLst>
                <p:tags r:id="rId17"/>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03</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36" name="组合 18"/>
          <p:cNvGrpSpPr/>
          <p:nvPr>
            <p:custDataLst>
              <p:tags r:id="rId18"/>
            </p:custDataLst>
          </p:nvPr>
        </p:nvGrpSpPr>
        <p:grpSpPr>
          <a:xfrm>
            <a:off x="3949231" y="5212044"/>
            <a:ext cx="677030" cy="644252"/>
            <a:chOff x="5316408" y="1023858"/>
            <a:chExt cx="507772" cy="483189"/>
          </a:xfrm>
        </p:grpSpPr>
        <p:sp>
          <p:nvSpPr>
            <p:cNvPr id="1048608" name="椭圆 19"/>
            <p:cNvSpPr/>
            <p:nvPr>
              <p:custDataLst>
                <p:tags r:id="rId19"/>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048609" name="矩形 20"/>
            <p:cNvSpPr/>
            <p:nvPr>
              <p:custDataLst>
                <p:tags r:id="rId20"/>
              </p:custDataLst>
            </p:nvPr>
          </p:nvSpPr>
          <p:spPr bwMode="auto">
            <a:xfrm>
              <a:off x="5344121" y="1034619"/>
              <a:ext cx="480059" cy="430531"/>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04</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sp>
        <p:nvSpPr>
          <p:cNvPr id="1048610" name="标题 1"/>
          <p:cNvSpPr txBox="1"/>
          <p:nvPr/>
        </p:nvSpPr>
        <p:spPr>
          <a:xfrm>
            <a:off x="937790" y="814563"/>
            <a:ext cx="2893102" cy="1479029"/>
          </a:xfrm>
          <a:prstGeom prst="rect">
            <a:avLst/>
          </a:prstGeom>
        </p:spPr>
        <p:txBody>
          <a:bodyPr vert="horz" lIns="91440" tIns="45720" rIns="91440" bIns="45720" rtlCol="0" anchor="ctr">
            <a:noAutofit/>
          </a:bodyPr>
          <a:lstStyle>
            <a:lvl1pPr algn="dist" defTabSz="914400" rtl="0" eaLnBrk="1" latinLnBrk="0" hangingPunct="1">
              <a:lnSpc>
                <a:spcPct val="90000"/>
              </a:lnSpc>
              <a:spcBef>
                <a:spcPct val="0"/>
              </a:spcBef>
              <a:buNone/>
              <a:defRPr sz="6600" kern="1200">
                <a:solidFill>
                  <a:schemeClr val="accent1"/>
                </a:solidFill>
                <a:latin typeface="思源宋体 CN Heavy" panose="02020900000000000000" pitchFamily="18" charset="-122"/>
                <a:ea typeface="思源宋体 CN Heavy" panose="02020900000000000000" pitchFamily="18" charset="-122"/>
                <a:cs typeface="+mj-cs"/>
              </a:defRPr>
            </a:lvl1pPr>
          </a:lstStyle>
          <a:p>
            <a:pPr algn="just"/>
            <a:r>
              <a:rPr lang="zh-CN" altLang="en-US" dirty="0">
                <a:solidFill>
                  <a:srgbClr val="3F6188"/>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dirty="0">
              <a:solidFill>
                <a:srgbClr val="3F6188"/>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8611" name="文本占位符 2"/>
          <p:cNvSpPr txBox="1"/>
          <p:nvPr/>
        </p:nvSpPr>
        <p:spPr>
          <a:xfrm>
            <a:off x="-33464" y="1786991"/>
            <a:ext cx="4140200" cy="1479550"/>
          </a:xfrm>
          <a:prstGeom prst="rect">
            <a:avLst/>
          </a:prstGeom>
        </p:spPr>
        <p:txBody>
          <a:bodyPr vert="horz" lIns="91440" tIns="45720" rIns="91440" bIns="45720" rtlCol="0" anchor="ctr">
            <a:noAutofit/>
          </a:bodyPr>
          <a:lstStyle>
            <a:lvl1pPr marL="0" indent="0" algn="dist" defTabSz="914400" rtl="0" eaLnBrk="1" latinLnBrk="0" hangingPunct="1">
              <a:lnSpc>
                <a:spcPct val="90000"/>
              </a:lnSpc>
              <a:spcBef>
                <a:spcPts val="1000"/>
              </a:spcBef>
              <a:buFontTx/>
              <a:buNone/>
              <a:defRPr lang="zh-CN" altLang="en-US" sz="4800" kern="120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Tx/>
              <a:buNone/>
              <a:defRPr lang="zh-CN" altLang="en-US" sz="1800" kern="1200" smtClean="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lang="zh-CN" altLang="en-US" sz="1800" kern="1200" smtClean="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lang="zh-CN" altLang="en-US" sz="1800" kern="1200" smtClean="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3600" dirty="0">
                <a:solidFill>
                  <a:srgbClr val="3F6188"/>
                </a:solidFill>
                <a:latin typeface="Arial" panose="020B0604020202020204" pitchFamily="34" charset="0"/>
                <a:ea typeface="微软雅黑" panose="020B0503020204020204" pitchFamily="34" charset="-122"/>
                <a:sym typeface="Arial" panose="020B0604020202020204" pitchFamily="34" charset="0"/>
              </a:rPr>
              <a:t>contents</a:t>
            </a:r>
            <a:endParaRPr lang="en-US" sz="3600" dirty="0">
              <a:solidFill>
                <a:srgbClr val="3F6188"/>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a:off x="7537385" y="1186815"/>
            <a:ext cx="3383980" cy="5034280"/>
            <a:chOff x="6323" y="2104"/>
            <a:chExt cx="5329" cy="7928"/>
          </a:xfrm>
        </p:grpSpPr>
        <p:sp>
          <p:nvSpPr>
            <p:cNvPr id="3" name="文本框 6"/>
            <p:cNvSpPr txBox="1">
              <a:spLocks noChangeArrowheads="1"/>
            </p:cNvSpPr>
            <p:nvPr>
              <p:custDataLst>
                <p:tags r:id="rId21"/>
              </p:custDataLst>
            </p:nvPr>
          </p:nvSpPr>
          <p:spPr bwMode="auto">
            <a:xfrm>
              <a:off x="7421" y="2104"/>
              <a:ext cx="2000"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满二叉树</a:t>
              </a:r>
              <a:endParaRPr lang="zh-CN" altLang="en-US" sz="2135" dirty="0">
                <a:solidFill>
                  <a:srgbClr val="345780"/>
                </a:solidFill>
                <a:latin typeface="+mn-ea"/>
                <a:ea typeface="+mn-ea"/>
              </a:endParaRPr>
            </a:p>
          </p:txBody>
        </p:sp>
        <p:sp>
          <p:nvSpPr>
            <p:cNvPr id="4" name="矩形 2"/>
            <p:cNvSpPr/>
            <p:nvPr>
              <p:custDataLst>
                <p:tags r:id="rId22"/>
              </p:custDataLst>
            </p:nvPr>
          </p:nvSpPr>
          <p:spPr>
            <a:xfrm>
              <a:off x="7421" y="2714"/>
              <a:ext cx="2205"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满二叉树的定义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5" name="文本框 6"/>
            <p:cNvSpPr txBox="1">
              <a:spLocks noChangeArrowheads="1"/>
            </p:cNvSpPr>
            <p:nvPr>
              <p:custDataLst>
                <p:tags r:id="rId23"/>
              </p:custDataLst>
            </p:nvPr>
          </p:nvSpPr>
          <p:spPr bwMode="auto">
            <a:xfrm>
              <a:off x="7421" y="4209"/>
              <a:ext cx="4140"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2135" dirty="0">
                  <a:solidFill>
                    <a:srgbClr val="345780"/>
                  </a:solidFill>
                  <a:latin typeface="+mn-ea"/>
                  <a:ea typeface="+mn-ea"/>
                </a:rPr>
                <a:t>凸多边形的三角剖分</a:t>
              </a:r>
              <a:endParaRPr lang="zh-CN" altLang="en-US" sz="2135" dirty="0">
                <a:solidFill>
                  <a:srgbClr val="345780"/>
                </a:solidFill>
                <a:latin typeface="+mn-ea"/>
                <a:ea typeface="+mn-ea"/>
              </a:endParaRPr>
            </a:p>
          </p:txBody>
        </p:sp>
        <p:sp>
          <p:nvSpPr>
            <p:cNvPr id="6" name="矩形 4"/>
            <p:cNvSpPr/>
            <p:nvPr>
              <p:custDataLst>
                <p:tags r:id="rId24"/>
              </p:custDataLst>
            </p:nvPr>
          </p:nvSpPr>
          <p:spPr>
            <a:xfrm>
              <a:off x="7421" y="4818"/>
              <a:ext cx="2205"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三角剖分的定义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示例</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7" name="文本框 6"/>
            <p:cNvSpPr txBox="1">
              <a:spLocks noChangeArrowheads="1"/>
            </p:cNvSpPr>
            <p:nvPr>
              <p:custDataLst>
                <p:tags r:id="rId25"/>
              </p:custDataLst>
            </p:nvPr>
          </p:nvSpPr>
          <p:spPr bwMode="auto">
            <a:xfrm>
              <a:off x="7421" y="6308"/>
              <a:ext cx="4231"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2135" dirty="0">
                  <a:solidFill>
                    <a:srgbClr val="345780"/>
                  </a:solidFill>
                  <a:latin typeface="+mn-ea"/>
                  <a:ea typeface="+mn-ea"/>
                </a:rPr>
                <a:t>Catalan</a:t>
              </a:r>
              <a:r>
                <a:rPr lang="zh-CN" altLang="en-US" sz="2135" dirty="0">
                  <a:solidFill>
                    <a:srgbClr val="345780"/>
                  </a:solidFill>
                  <a:latin typeface="+mn-ea"/>
                  <a:ea typeface="+mn-ea"/>
                </a:rPr>
                <a:t>数的生成函数</a:t>
              </a:r>
              <a:endParaRPr lang="zh-CN" altLang="en-US" sz="2135" dirty="0">
                <a:solidFill>
                  <a:srgbClr val="345780"/>
                </a:solidFill>
                <a:latin typeface="+mn-ea"/>
                <a:ea typeface="+mn-ea"/>
              </a:endParaRPr>
            </a:p>
          </p:txBody>
        </p:sp>
        <p:sp>
          <p:nvSpPr>
            <p:cNvPr id="8" name="矩形 6"/>
            <p:cNvSpPr/>
            <p:nvPr>
              <p:custDataLst>
                <p:tags r:id="rId26"/>
              </p:custDataLst>
            </p:nvPr>
          </p:nvSpPr>
          <p:spPr>
            <a:xfrm>
              <a:off x="7421" y="6917"/>
              <a:ext cx="2205"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生成函数的定义</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与</a:t>
              </a:r>
              <a:r>
                <a:rPr lang="en-US" altLang="zh-CN" sz="1200" dirty="0">
                  <a:solidFill>
                    <a:schemeClr val="tx1">
                      <a:lumMod val="65000"/>
                      <a:lumOff val="35000"/>
                    </a:schemeClr>
                  </a:solidFill>
                  <a:latin typeface="Calibri Light" panose="020F0302020204030204" pitchFamily="34" charset="0"/>
                  <a:ea typeface="方正兰亭黑_GBK"/>
                </a:rPr>
                <a:t>Catalan</a:t>
              </a:r>
              <a:r>
                <a:rPr lang="zh-CN" altLang="en-US" sz="1200" dirty="0">
                  <a:solidFill>
                    <a:schemeClr val="tx1">
                      <a:lumMod val="65000"/>
                      <a:lumOff val="35000"/>
                    </a:schemeClr>
                  </a:solidFill>
                  <a:latin typeface="Calibri Light" panose="020F0302020204030204" pitchFamily="34" charset="0"/>
                  <a:ea typeface="方正兰亭黑_GBK"/>
                </a:rPr>
                <a:t>数的关系</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公式推导</a:t>
              </a:r>
              <a:endParaRPr lang="zh-CN" altLang="en-US" sz="1200" dirty="0">
                <a:solidFill>
                  <a:schemeClr val="tx1">
                    <a:lumMod val="65000"/>
                    <a:lumOff val="35000"/>
                  </a:schemeClr>
                </a:solidFill>
                <a:latin typeface="Calibri Light" panose="020F0302020204030204" pitchFamily="34" charset="0"/>
                <a:ea typeface="方正兰亭黑_GBK"/>
              </a:endParaRPr>
            </a:p>
          </p:txBody>
        </p:sp>
        <p:sp>
          <p:nvSpPr>
            <p:cNvPr id="9" name="文本框 6"/>
            <p:cNvSpPr txBox="1">
              <a:spLocks noChangeArrowheads="1"/>
            </p:cNvSpPr>
            <p:nvPr>
              <p:custDataLst>
                <p:tags r:id="rId27"/>
              </p:custDataLst>
            </p:nvPr>
          </p:nvSpPr>
          <p:spPr bwMode="auto">
            <a:xfrm>
              <a:off x="7421" y="8407"/>
              <a:ext cx="4231" cy="662"/>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2135" dirty="0">
                  <a:solidFill>
                    <a:srgbClr val="345780"/>
                  </a:solidFill>
                  <a:latin typeface="+mn-ea"/>
                  <a:ea typeface="+mn-ea"/>
                </a:rPr>
                <a:t>Catalan</a:t>
              </a:r>
              <a:r>
                <a:rPr lang="zh-CN" altLang="en-US" sz="2135" dirty="0">
                  <a:solidFill>
                    <a:srgbClr val="345780"/>
                  </a:solidFill>
                  <a:latin typeface="+mn-ea"/>
                  <a:ea typeface="+mn-ea"/>
                </a:rPr>
                <a:t>数的渐近行为</a:t>
              </a:r>
              <a:endParaRPr lang="zh-CN" altLang="en-US" sz="2135" dirty="0">
                <a:solidFill>
                  <a:srgbClr val="345780"/>
                </a:solidFill>
                <a:latin typeface="+mn-ea"/>
                <a:ea typeface="+mn-ea"/>
              </a:endParaRPr>
            </a:p>
          </p:txBody>
        </p:sp>
        <p:sp>
          <p:nvSpPr>
            <p:cNvPr id="10" name="矩形 8"/>
            <p:cNvSpPr/>
            <p:nvPr>
              <p:custDataLst>
                <p:tags r:id="rId28"/>
              </p:custDataLst>
            </p:nvPr>
          </p:nvSpPr>
          <p:spPr>
            <a:xfrm>
              <a:off x="7421" y="9016"/>
              <a:ext cx="1968" cy="1016"/>
            </a:xfrm>
            <a:prstGeom prst="rect">
              <a:avLst/>
            </a:prstGeom>
          </p:spPr>
          <p:txBody>
            <a:bodyPr wrap="none">
              <a:spAutoFit/>
            </a:bodyPr>
            <a:lstStyle/>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渐近行为的分析</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结论和应用</a:t>
              </a:r>
              <a:endParaRPr lang="en-US" altLang="zh-CN" sz="1200"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sz="1200" dirty="0">
                  <a:solidFill>
                    <a:schemeClr val="tx1">
                      <a:lumMod val="65000"/>
                      <a:lumOff val="35000"/>
                    </a:schemeClr>
                  </a:solidFill>
                  <a:latin typeface="Calibri Light" panose="020F0302020204030204" pitchFamily="34" charset="0"/>
                  <a:ea typeface="方正兰亭黑_GBK"/>
                </a:rPr>
                <a:t>公式展示</a:t>
              </a:r>
              <a:endParaRPr lang="zh-CN" altLang="en-US" sz="1200" dirty="0">
                <a:solidFill>
                  <a:schemeClr val="tx1">
                    <a:lumMod val="65000"/>
                    <a:lumOff val="35000"/>
                  </a:schemeClr>
                </a:solidFill>
                <a:latin typeface="Calibri Light" panose="020F0302020204030204" pitchFamily="34" charset="0"/>
                <a:ea typeface="方正兰亭黑_GBK"/>
              </a:endParaRPr>
            </a:p>
          </p:txBody>
        </p:sp>
        <p:grpSp>
          <p:nvGrpSpPr>
            <p:cNvPr id="11" name="组合 9"/>
            <p:cNvGrpSpPr/>
            <p:nvPr/>
          </p:nvGrpSpPr>
          <p:grpSpPr>
            <a:xfrm>
              <a:off x="6323" y="2184"/>
              <a:ext cx="1036" cy="1015"/>
              <a:chOff x="5316408" y="1023858"/>
              <a:chExt cx="493485" cy="483189"/>
            </a:xfrm>
          </p:grpSpPr>
          <p:sp>
            <p:nvSpPr>
              <p:cNvPr id="12" name="椭圆 10"/>
              <p:cNvSpPr/>
              <p:nvPr>
                <p:custDataLst>
                  <p:tags r:id="rId29"/>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3" name="矩形 11"/>
              <p:cNvSpPr/>
              <p:nvPr>
                <p:custDataLst>
                  <p:tags r:id="rId30"/>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05</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14" name="组合 12"/>
            <p:cNvGrpSpPr/>
            <p:nvPr/>
          </p:nvGrpSpPr>
          <p:grpSpPr>
            <a:xfrm>
              <a:off x="6368" y="4209"/>
              <a:ext cx="1036" cy="1015"/>
              <a:chOff x="5316408" y="1023858"/>
              <a:chExt cx="493485" cy="483189"/>
            </a:xfrm>
          </p:grpSpPr>
          <p:sp>
            <p:nvSpPr>
              <p:cNvPr id="15" name="椭圆 13"/>
              <p:cNvSpPr/>
              <p:nvPr>
                <p:custDataLst>
                  <p:tags r:id="rId31"/>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6" name="矩形 14"/>
              <p:cNvSpPr/>
              <p:nvPr>
                <p:custDataLst>
                  <p:tags r:id="rId32"/>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06</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17" name="组合 15"/>
            <p:cNvGrpSpPr/>
            <p:nvPr/>
          </p:nvGrpSpPr>
          <p:grpSpPr>
            <a:xfrm>
              <a:off x="6361" y="6292"/>
              <a:ext cx="1036" cy="1015"/>
              <a:chOff x="5316408" y="1023858"/>
              <a:chExt cx="493485" cy="483189"/>
            </a:xfrm>
          </p:grpSpPr>
          <p:sp>
            <p:nvSpPr>
              <p:cNvPr id="18" name="椭圆 16"/>
              <p:cNvSpPr/>
              <p:nvPr>
                <p:custDataLst>
                  <p:tags r:id="rId33"/>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19" name="矩形 17"/>
              <p:cNvSpPr/>
              <p:nvPr>
                <p:custDataLst>
                  <p:tags r:id="rId34"/>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07</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nvGrpSpPr>
            <p:cNvPr id="20" name="组合 18"/>
            <p:cNvGrpSpPr/>
            <p:nvPr/>
          </p:nvGrpSpPr>
          <p:grpSpPr>
            <a:xfrm>
              <a:off x="6419" y="8408"/>
              <a:ext cx="1036" cy="1015"/>
              <a:chOff x="5316408" y="1023858"/>
              <a:chExt cx="493485" cy="483189"/>
            </a:xfrm>
          </p:grpSpPr>
          <p:sp>
            <p:nvSpPr>
              <p:cNvPr id="21" name="椭圆 19"/>
              <p:cNvSpPr/>
              <p:nvPr>
                <p:custDataLst>
                  <p:tags r:id="rId35"/>
                </p:custDataLst>
              </p:nvPr>
            </p:nvSpPr>
            <p:spPr>
              <a:xfrm>
                <a:off x="5316408" y="1023858"/>
                <a:ext cx="483189" cy="483189"/>
              </a:xfrm>
              <a:prstGeom prst="ellipse">
                <a:avLst/>
              </a:prstGeom>
              <a:solidFill>
                <a:srgbClr val="34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85A299"/>
                  </a:solidFill>
                </a:endParaRPr>
              </a:p>
            </p:txBody>
          </p:sp>
          <p:sp>
            <p:nvSpPr>
              <p:cNvPr id="22" name="矩形 20"/>
              <p:cNvSpPr/>
              <p:nvPr>
                <p:custDataLst>
                  <p:tags r:id="rId36"/>
                </p:custDataLst>
              </p:nvPr>
            </p:nvSpPr>
            <p:spPr bwMode="auto">
              <a:xfrm>
                <a:off x="5358408" y="1034619"/>
                <a:ext cx="451485" cy="437674"/>
              </a:xfrm>
              <a:prstGeom prst="rect">
                <a:avLst/>
              </a:prstGeom>
              <a:noFill/>
              <a:ln>
                <a:noFill/>
              </a:ln>
            </p:spPr>
            <p:txBody>
              <a:bodyPr wrap="none">
                <a:spAutoFit/>
              </a:bodyPr>
              <a:lstStyle/>
              <a:p>
                <a:pPr algn="ctr"/>
                <a:r>
                  <a:rPr lang="en-US" altLang="zh-CN" sz="3200" kern="100" dirty="0">
                    <a:solidFill>
                      <a:schemeClr val="bg1"/>
                    </a:solidFill>
                    <a:latin typeface="+mj-lt"/>
                    <a:ea typeface="微软雅黑" panose="020B0503020204020204" pitchFamily="34" charset="-122"/>
                    <a:cs typeface="Times New Roman" panose="02020603050405020304" pitchFamily="18" charset="0"/>
                  </a:rPr>
                  <a:t>08</a:t>
                </a:r>
                <a:endParaRPr lang="zh-CN" altLang="en-US" sz="3200" kern="100" dirty="0">
                  <a:solidFill>
                    <a:schemeClr val="bg1"/>
                  </a:solidFill>
                  <a:latin typeface="+mj-lt"/>
                  <a:ea typeface="微软雅黑" panose="020B0503020204020204" pitchFamily="34" charset="-122"/>
                  <a:cs typeface="Times New Roman" panose="02020603050405020304" pitchFamily="18" charset="0"/>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08</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en-US" altLang="zh-CN" sz="6000" dirty="0">
                <a:solidFill>
                  <a:srgbClr val="345780"/>
                </a:solidFill>
                <a:latin typeface="+mn-ea"/>
                <a:sym typeface="+mn-ea"/>
              </a:rPr>
              <a:t>Catalan</a:t>
            </a:r>
            <a:r>
              <a:rPr lang="zh-CN" altLang="en-US" sz="6000" dirty="0">
                <a:solidFill>
                  <a:srgbClr val="345780"/>
                </a:solidFill>
                <a:latin typeface="+mn-ea"/>
                <a:sym typeface="+mn-ea"/>
              </a:rPr>
              <a:t>数的渐进行为</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渐近行为的分析</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结论和应用</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公式展示</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让我们考虑</a:t>
            </a:r>
            <a:r>
              <a:rPr lang="en-US" altLang="zh-CN" sz="2400" dirty="0">
                <a:latin typeface="+mn-ea"/>
                <a:sym typeface="+mn-ea"/>
              </a:rPr>
              <a:t>Catalan</a:t>
            </a:r>
            <a:r>
              <a:rPr lang="zh-CN" altLang="en-US" sz="2400" dirty="0">
                <a:latin typeface="+mn-ea"/>
                <a:sym typeface="+mn-ea"/>
              </a:rPr>
              <a:t>数序列</a:t>
            </a:r>
            <a:r>
              <a:rPr lang="en-US" altLang="zh-CN" sz="2400" dirty="0">
                <a:latin typeface="+mn-ea"/>
                <a:sym typeface="+mn-ea"/>
              </a:rPr>
              <a:t>{cn}</a:t>
            </a:r>
            <a:r>
              <a:rPr lang="zh-CN" altLang="en-US" sz="2400" dirty="0">
                <a:latin typeface="+mn-ea"/>
                <a:sym typeface="+mn-ea"/>
              </a:rPr>
              <a:t>对于大</a:t>
            </a:r>
            <a:r>
              <a:rPr lang="en-US" altLang="zh-CN" sz="2400" dirty="0">
                <a:latin typeface="+mn-ea"/>
                <a:sym typeface="+mn-ea"/>
              </a:rPr>
              <a:t>n</a:t>
            </a:r>
            <a:r>
              <a:rPr lang="zh-CN" altLang="en-US" sz="2400" dirty="0">
                <a:latin typeface="+mn-ea"/>
                <a:sym typeface="+mn-ea"/>
              </a:rPr>
              <a:t>值的渐近行为。在上一节中，我们定义了</a:t>
            </a:r>
            <a:r>
              <a:rPr lang="en-US" altLang="zh-CN" sz="2400" dirty="0">
                <a:latin typeface="+mn-ea"/>
                <a:sym typeface="+mn-ea"/>
              </a:rPr>
              <a:t>an</a:t>
            </a:r>
            <a:r>
              <a:rPr lang="zh-CN" altLang="en-US" sz="2400" dirty="0">
                <a:latin typeface="+mn-ea"/>
                <a:sym typeface="+mn-ea"/>
              </a:rPr>
              <a:t>为</a:t>
            </a:r>
            <a:r>
              <a:rPr lang="en-US" altLang="zh-CN" sz="2400" dirty="0">
                <a:latin typeface="+mn-ea"/>
                <a:sym typeface="+mn-ea"/>
              </a:rPr>
              <a:t>n</a:t>
            </a:r>
            <a:r>
              <a:rPr lang="zh-CN" altLang="en-US" sz="2400" dirty="0">
                <a:latin typeface="+mn-ea"/>
                <a:sym typeface="+mn-ea"/>
              </a:rPr>
              <a:t>个变量的良好括号配对乘积的数量，并证明序列</a:t>
            </a:r>
            <a:r>
              <a:rPr lang="en-US" altLang="zh-CN" sz="2400" dirty="0">
                <a:latin typeface="+mn-ea"/>
                <a:sym typeface="+mn-ea"/>
              </a:rPr>
              <a:t>{an}</a:t>
            </a:r>
            <a:r>
              <a:rPr lang="zh-CN" altLang="en-US" sz="2400" dirty="0">
                <a:latin typeface="+mn-ea"/>
                <a:sym typeface="+mn-ea"/>
              </a:rPr>
              <a:t>满足递推关系（</a:t>
            </a:r>
            <a:r>
              <a:rPr lang="en-US" altLang="zh-CN" sz="2400" dirty="0">
                <a:latin typeface="+mn-ea"/>
                <a:sym typeface="+mn-ea"/>
              </a:rPr>
              <a:t>3</a:t>
            </a:r>
            <a:r>
              <a:rPr lang="zh-CN" altLang="en-US" sz="2400" dirty="0">
                <a:latin typeface="+mn-ea"/>
                <a:sym typeface="+mn-ea"/>
              </a:rPr>
              <a:t>）。利用生成函数，我们发现</a:t>
            </a:r>
            <a:r>
              <a:rPr lang="en-US" altLang="zh-CN" sz="2400" dirty="0">
                <a:latin typeface="+mn-ea"/>
                <a:sym typeface="+mn-ea"/>
              </a:rPr>
              <a:t>an+1</a:t>
            </a:r>
            <a:r>
              <a:rPr lang="zh-CN" altLang="en-US" sz="2400" dirty="0">
                <a:latin typeface="+mn-ea"/>
                <a:sym typeface="+mn-ea"/>
              </a:rPr>
              <a:t>等于</a:t>
            </a:r>
            <a:r>
              <a:rPr lang="en-US" altLang="zh-CN" sz="2400" dirty="0">
                <a:latin typeface="+mn-ea"/>
                <a:sym typeface="+mn-ea"/>
              </a:rPr>
              <a:t>Catalan</a:t>
            </a:r>
            <a:r>
              <a:rPr lang="zh-CN" altLang="en-US" sz="2400" dirty="0">
                <a:latin typeface="+mn-ea"/>
                <a:sym typeface="+mn-ea"/>
              </a:rPr>
              <a:t>数</a:t>
            </a:r>
            <a:r>
              <a:rPr lang="en-US" altLang="zh-CN" sz="2400" dirty="0">
                <a:latin typeface="+mn-ea"/>
                <a:sym typeface="+mn-ea"/>
              </a:rPr>
              <a:t>cn</a:t>
            </a:r>
            <a:r>
              <a:rPr lang="zh-CN" altLang="en-US" sz="2400" dirty="0">
                <a:latin typeface="+mn-ea"/>
                <a:sym typeface="+mn-ea"/>
              </a:rPr>
              <a:t>。如果我们将</a:t>
            </a:r>
            <a:r>
              <a:rPr lang="en-US" altLang="zh-CN" sz="2400" dirty="0">
                <a:latin typeface="+mn-ea"/>
                <a:sym typeface="+mn-ea"/>
              </a:rPr>
              <a:t>cj</a:t>
            </a:r>
            <a:r>
              <a:rPr lang="zh-CN" altLang="en-US" sz="2400" dirty="0">
                <a:latin typeface="+mn-ea"/>
                <a:sym typeface="+mn-ea"/>
              </a:rPr>
              <a:t>代入（</a:t>
            </a:r>
            <a:r>
              <a:rPr lang="en-US" altLang="zh-CN" sz="2400" dirty="0">
                <a:latin typeface="+mn-ea"/>
                <a:sym typeface="+mn-ea"/>
              </a:rPr>
              <a:t>3</a:t>
            </a:r>
            <a:r>
              <a:rPr lang="zh-CN" altLang="en-US" sz="2400" dirty="0">
                <a:latin typeface="+mn-ea"/>
                <a:sym typeface="+mn-ea"/>
              </a:rPr>
              <a:t>）并调整索引变量</a:t>
            </a:r>
            <a:r>
              <a:rPr lang="en-US" altLang="zh-CN" sz="2400" dirty="0">
                <a:latin typeface="+mn-ea"/>
                <a:sym typeface="+mn-ea"/>
              </a:rPr>
              <a:t>i</a:t>
            </a:r>
            <a:r>
              <a:rPr lang="zh-CN" altLang="en-US" sz="2400" dirty="0">
                <a:latin typeface="+mn-ea"/>
                <a:sym typeface="+mn-ea"/>
              </a:rPr>
              <a:t>的范围，可以得到：</a:t>
            </a:r>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这也是一个二次的齐次递推关系，但是次数未定义。为了更容易地找到序列</a:t>
            </a:r>
            <a:r>
              <a:rPr lang="en-US" altLang="zh-CN" sz="2400" dirty="0">
                <a:latin typeface="+mn-ea"/>
                <a:sym typeface="+mn-ea"/>
              </a:rPr>
              <a:t>{cn}</a:t>
            </a:r>
            <a:r>
              <a:rPr lang="zh-CN" altLang="en-US" sz="2400" dirty="0">
                <a:latin typeface="+mn-ea"/>
                <a:sym typeface="+mn-ea"/>
              </a:rPr>
              <a:t>的渐近行为，我们需要通过展示它满足一个线性递推关系来得到，它是一次的，但有可变的系数。</a:t>
            </a:r>
            <a:endParaRPr lang="zh-CN" altLang="en-US" sz="2400" dirty="0">
              <a:latin typeface="+mn-ea"/>
              <a:sym typeface="+mn-ea"/>
            </a:endParaRPr>
          </a:p>
        </p:txBody>
      </p:sp>
      <p:pic>
        <p:nvPicPr>
          <p:cNvPr id="29" name="图片 42"/>
          <p:cNvPicPr>
            <a:picLocks noChangeAspect="1"/>
          </p:cNvPicPr>
          <p:nvPr/>
        </p:nvPicPr>
        <p:blipFill>
          <a:blip r:embed="rId1"/>
          <a:stretch>
            <a:fillRect/>
          </a:stretch>
        </p:blipFill>
        <p:spPr>
          <a:xfrm>
            <a:off x="2356485" y="3192145"/>
            <a:ext cx="6907530" cy="8566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通过进一步推导，可以得到：</a:t>
            </a:r>
            <a:endParaRPr lang="zh-CN" altLang="en-US" sz="2400" dirty="0">
              <a:latin typeface="+mn-ea"/>
              <a:sym typeface="+mn-ea"/>
            </a:endParaRPr>
          </a:p>
          <a:p>
            <a:pPr algn="just"/>
            <a:endParaRPr lang="en-US" altLang="zh-CN" sz="2400" dirty="0">
              <a:latin typeface="+mn-ea"/>
              <a:sym typeface="+mn-ea"/>
            </a:endParaRPr>
          </a:p>
          <a:p>
            <a:pPr algn="just"/>
            <a:r>
              <a:rPr lang="zh-CN" altLang="en-US" sz="2400" dirty="0">
                <a:latin typeface="+mn-ea"/>
                <a:sym typeface="+mn-ea"/>
              </a:rPr>
              <a:t>显然，常系数</a:t>
            </a:r>
            <a:r>
              <a:rPr lang="en-US" altLang="zh-CN" sz="2400" dirty="0">
                <a:latin typeface="+mn-ea"/>
                <a:sym typeface="+mn-ea"/>
              </a:rPr>
              <a:t>C</a:t>
            </a:r>
            <a:r>
              <a:rPr lang="zh-CN" altLang="en-US" sz="2400" dirty="0">
                <a:latin typeface="+mn-ea"/>
                <a:sym typeface="+mn-ea"/>
              </a:rPr>
              <a:t>会随着</a:t>
            </a:r>
            <a:r>
              <a:rPr lang="en-US" altLang="zh-CN" sz="2400" dirty="0">
                <a:latin typeface="+mn-ea"/>
                <a:sym typeface="+mn-ea"/>
              </a:rPr>
              <a:t>n</a:t>
            </a:r>
            <a:r>
              <a:rPr lang="en-US" altLang="en-US" sz="2400" dirty="0">
                <a:latin typeface="+mn-ea"/>
                <a:sym typeface="+mn-ea"/>
              </a:rPr>
              <a:t>→</a:t>
            </a:r>
            <a:r>
              <a:rPr lang="en-US" altLang="zh-CN" sz="2400" dirty="0">
                <a:latin typeface="+mn-ea"/>
                <a:sym typeface="+mn-ea"/>
              </a:rPr>
              <a:t>∞</a:t>
            </a:r>
            <a:r>
              <a:rPr lang="zh-CN" altLang="en-US" sz="2400" dirty="0">
                <a:latin typeface="+mn-ea"/>
                <a:sym typeface="+mn-ea"/>
              </a:rPr>
              <a:t>而增大到</a:t>
            </a:r>
            <a:r>
              <a:rPr lang="en-US" altLang="zh-CN" sz="2400" dirty="0">
                <a:latin typeface="+mn-ea"/>
                <a:sym typeface="+mn-ea"/>
              </a:rPr>
              <a:t>4</a:t>
            </a:r>
            <a:r>
              <a:rPr lang="zh-CN" altLang="en-US" sz="2400" dirty="0">
                <a:latin typeface="+mn-ea"/>
                <a:sym typeface="+mn-ea"/>
              </a:rPr>
              <a:t>。但这并不意味着</a:t>
            </a:r>
            <a:r>
              <a:rPr lang="en-US" altLang="zh-CN" sz="2400" dirty="0">
                <a:latin typeface="+mn-ea"/>
                <a:sym typeface="+mn-ea"/>
              </a:rPr>
              <a:t>cn</a:t>
            </a:r>
            <a:r>
              <a:rPr lang="zh-CN" altLang="en-US" sz="2400" dirty="0">
                <a:latin typeface="+mn-ea"/>
                <a:sym typeface="+mn-ea"/>
              </a:rPr>
              <a:t>可以通过常数倍的</a:t>
            </a:r>
            <a:r>
              <a:rPr lang="en-US" altLang="zh-CN" sz="2400" dirty="0">
                <a:latin typeface="+mn-ea"/>
                <a:sym typeface="+mn-ea"/>
              </a:rPr>
              <a:t>4^n</a:t>
            </a:r>
            <a:r>
              <a:rPr lang="zh-CN" altLang="en-US" sz="2400" dirty="0">
                <a:latin typeface="+mn-ea"/>
                <a:sym typeface="+mn-ea"/>
              </a:rPr>
              <a:t>来逼近。</a:t>
            </a:r>
            <a:endParaRPr lang="zh-CN" altLang="en-US" sz="2400" dirty="0">
              <a:latin typeface="+mn-ea"/>
              <a:sym typeface="+mn-ea"/>
            </a:endParaRPr>
          </a:p>
          <a:p>
            <a:pPr algn="just"/>
            <a:r>
              <a:rPr lang="zh-CN" altLang="en-US" sz="2400" dirty="0">
                <a:latin typeface="+mn-ea"/>
                <a:sym typeface="+mn-ea"/>
              </a:rPr>
              <a:t>通过斯特林公式的近似，可以证明：</a:t>
            </a:r>
            <a:endParaRPr lang="zh-CN" altLang="en-US" sz="2400" dirty="0">
              <a:latin typeface="+mn-ea"/>
              <a:sym typeface="+mn-ea"/>
            </a:endParaRPr>
          </a:p>
        </p:txBody>
      </p:sp>
      <p:pic>
        <p:nvPicPr>
          <p:cNvPr id="30" name="图片 43"/>
          <p:cNvPicPr>
            <a:picLocks noChangeAspect="1"/>
          </p:cNvPicPr>
          <p:nvPr/>
        </p:nvPicPr>
        <p:blipFill>
          <a:blip r:embed="rId1"/>
          <a:stretch>
            <a:fillRect/>
          </a:stretch>
        </p:blipFill>
        <p:spPr>
          <a:xfrm>
            <a:off x="4926648" y="1547495"/>
            <a:ext cx="4446905" cy="749300"/>
          </a:xfrm>
          <a:prstGeom prst="rect">
            <a:avLst/>
          </a:prstGeom>
          <a:noFill/>
          <a:ln>
            <a:noFill/>
          </a:ln>
        </p:spPr>
      </p:pic>
      <p:pic>
        <p:nvPicPr>
          <p:cNvPr id="31" name="图片 44"/>
          <p:cNvPicPr>
            <a:picLocks noChangeAspect="1"/>
          </p:cNvPicPr>
          <p:nvPr/>
        </p:nvPicPr>
        <p:blipFill>
          <a:blip r:embed="rId2"/>
          <a:stretch>
            <a:fillRect/>
          </a:stretch>
        </p:blipFill>
        <p:spPr>
          <a:xfrm>
            <a:off x="2343785" y="3625215"/>
            <a:ext cx="6559550" cy="15982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SC_6042"/>
          <p:cNvPicPr>
            <a:picLocks noChangeAspect="1"/>
          </p:cNvPicPr>
          <p:nvPr/>
        </p:nvPicPr>
        <p:blipFill>
          <a:blip r:embed="rId1"/>
          <a:stretch>
            <a:fillRect/>
          </a:stretch>
        </p:blipFill>
        <p:spPr>
          <a:xfrm>
            <a:off x="0" y="0"/>
            <a:ext cx="12192000" cy="6858000"/>
          </a:xfrm>
          <a:prstGeom prst="rect">
            <a:avLst/>
          </a:prstGeom>
        </p:spPr>
      </p:pic>
      <p:sp>
        <p:nvSpPr>
          <p:cNvPr id="1048720" name="矩形 2"/>
          <p:cNvSpPr/>
          <p:nvPr/>
        </p:nvSpPr>
        <p:spPr>
          <a:xfrm>
            <a:off x="10160" y="0"/>
            <a:ext cx="12181840" cy="6858000"/>
          </a:xfrm>
          <a:prstGeom prst="rect">
            <a:avLst/>
          </a:prstGeom>
          <a:gradFill flip="none" rotWithShape="1">
            <a:gsLst>
              <a:gs pos="0">
                <a:schemeClr val="bg1"/>
              </a:gs>
              <a:gs pos="100000">
                <a:schemeClr val="bg1">
                  <a:alpha val="43000"/>
                </a:schemeClr>
              </a:gs>
            </a:gsLst>
            <a:lin ang="10800000" scaled="1"/>
          </a:gradFill>
          <a:ln>
            <a:noFill/>
          </a:ln>
          <a:effectLst>
            <a:glow rad="101600">
              <a:schemeClr val="accent5">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22" name="文本框 7"/>
          <p:cNvSpPr txBox="1"/>
          <p:nvPr/>
        </p:nvSpPr>
        <p:spPr>
          <a:xfrm>
            <a:off x="4224655" y="1935480"/>
            <a:ext cx="3752850" cy="1014730"/>
          </a:xfrm>
          <a:prstGeom prst="rect">
            <a:avLst/>
          </a:prstGeom>
          <a:noFill/>
        </p:spPr>
        <p:txBody>
          <a:bodyPr wrap="square" rtlCol="0">
            <a:spAutoFit/>
          </a:bodyPr>
          <a:lstStyle/>
          <a:p>
            <a:r>
              <a:rPr lang="en-US" altLang="zh-CN" sz="6000" b="1" spc="300" dirty="0">
                <a:solidFill>
                  <a:srgbClr val="315682"/>
                </a:solidFill>
                <a:latin typeface="Arial" panose="020B0604020202020204" pitchFamily="34" charset="0"/>
                <a:ea typeface="微软雅黑" panose="020B0503020204020204" pitchFamily="34" charset="-122"/>
                <a:cs typeface="+mn-ea"/>
              </a:rPr>
              <a:t>THANKS</a:t>
            </a:r>
            <a:endParaRPr lang="zh-CN" altLang="en-US" sz="6000" b="1" spc="300" dirty="0">
              <a:solidFill>
                <a:srgbClr val="315682"/>
              </a:solidFill>
              <a:latin typeface="Arial" panose="020B0604020202020204" pitchFamily="34" charset="0"/>
              <a:ea typeface="微软雅黑" panose="020B0503020204020204" pitchFamily="34" charset="-122"/>
              <a:cs typeface="+mn-ea"/>
            </a:endParaRPr>
          </a:p>
        </p:txBody>
      </p:sp>
      <p:sp>
        <p:nvSpPr>
          <p:cNvPr id="1048723" name="文本框 10"/>
          <p:cNvSpPr txBox="1"/>
          <p:nvPr/>
        </p:nvSpPr>
        <p:spPr>
          <a:xfrm>
            <a:off x="5095240" y="3260090"/>
            <a:ext cx="2011680" cy="337185"/>
          </a:xfrm>
          <a:prstGeom prst="rect">
            <a:avLst/>
          </a:prstGeom>
          <a:noFill/>
        </p:spPr>
        <p:txBody>
          <a:bodyPr wrap="square" rtlCol="0">
            <a:spAutoFit/>
          </a:bodyPr>
          <a:lstStyle/>
          <a:p>
            <a:r>
              <a:rPr lang="zh-CN" altLang="en-US" sz="1600"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计科</a:t>
            </a:r>
            <a:r>
              <a:rPr lang="en-US" altLang="zh-CN" sz="1600"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T2301 </a:t>
            </a:r>
            <a:r>
              <a:rPr lang="zh-CN" altLang="en-US" sz="1600"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禚峻汐</a:t>
            </a:r>
            <a:endParaRPr lang="zh-CN" altLang="en-US" sz="1600"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descr="中南大学logo"/>
          <p:cNvPicPr>
            <a:picLocks noChangeAspect="1"/>
          </p:cNvPicPr>
          <p:nvPr/>
        </p:nvPicPr>
        <p:blipFill>
          <a:blip r:embed="rId2"/>
          <a:stretch>
            <a:fillRect/>
          </a:stretch>
        </p:blipFill>
        <p:spPr>
          <a:xfrm>
            <a:off x="9724390" y="270510"/>
            <a:ext cx="2030095" cy="6388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例子</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1390650"/>
          </a:xfrm>
          <a:prstGeom prst="rect">
            <a:avLst/>
          </a:prstGeom>
          <a:noFill/>
        </p:spPr>
        <p:txBody>
          <a:bodyPr wrap="square">
            <a:noAutofit/>
          </a:bodyPr>
          <a:lstStyle/>
          <a:p>
            <a:pPr algn="just"/>
            <a:r>
              <a:rPr lang="zh-CN" altLang="en-US" sz="2400" dirty="0">
                <a:latin typeface="+mn-ea"/>
                <a:sym typeface="+mn-ea"/>
              </a:rPr>
              <a:t>假设</a:t>
            </a:r>
            <a:r>
              <a:rPr lang="en-US" altLang="zh-CN" sz="2400" dirty="0">
                <a:latin typeface="+mn-ea"/>
                <a:sym typeface="+mn-ea"/>
              </a:rPr>
              <a:t> n=5</a:t>
            </a:r>
            <a:r>
              <a:rPr lang="zh-CN" altLang="en-US" sz="2400" dirty="0">
                <a:latin typeface="+mn-ea"/>
                <a:sym typeface="+mn-ea"/>
              </a:rPr>
              <a:t>，则路径从原点到点</a:t>
            </a:r>
            <a:r>
              <a:rPr lang="en-US" altLang="zh-CN" sz="2400" dirty="0">
                <a:latin typeface="+mn-ea"/>
                <a:sym typeface="+mn-ea"/>
              </a:rPr>
              <a:t> (10,0)</a:t>
            </a:r>
            <a:r>
              <a:rPr lang="zh-CN" altLang="en-US" sz="2400" dirty="0">
                <a:latin typeface="+mn-ea"/>
                <a:sym typeface="+mn-ea"/>
              </a:rPr>
              <a:t>。我们展示了三种这样的序列及其部分和序列。为了清晰起见，序列中的</a:t>
            </a:r>
            <a:r>
              <a:rPr lang="en-US" altLang="zh-CN" sz="2400" dirty="0">
                <a:latin typeface="+mn-ea"/>
                <a:sym typeface="+mn-ea"/>
              </a:rPr>
              <a:t> 1</a:t>
            </a:r>
            <a:r>
              <a:rPr lang="zh-CN" altLang="en-US" sz="2400" dirty="0">
                <a:latin typeface="+mn-ea"/>
                <a:sym typeface="+mn-ea"/>
              </a:rPr>
              <a:t>用加号表示，</a:t>
            </a:r>
            <a:r>
              <a:rPr lang="en-US" altLang="zh-CN" sz="2400" dirty="0">
                <a:latin typeface="+mn-ea"/>
                <a:sym typeface="+mn-ea"/>
              </a:rPr>
              <a:t>-1 </a:t>
            </a:r>
            <a:r>
              <a:rPr lang="zh-CN" altLang="en-US" sz="2400" dirty="0">
                <a:latin typeface="+mn-ea"/>
                <a:sym typeface="+mn-ea"/>
              </a:rPr>
              <a:t>用减号表示。接下来我们绘制这些对应的路径。</a:t>
            </a:r>
            <a:endParaRPr lang="zh-CN" altLang="en-US" sz="2400" dirty="0">
              <a:latin typeface="+mn-ea"/>
              <a:sym typeface="+mn-ea"/>
            </a:endParaRPr>
          </a:p>
        </p:txBody>
      </p:sp>
      <p:pic>
        <p:nvPicPr>
          <p:cNvPr id="2" name="图片 1"/>
          <p:cNvPicPr>
            <a:picLocks noChangeAspect="1"/>
          </p:cNvPicPr>
          <p:nvPr/>
        </p:nvPicPr>
        <p:blipFill>
          <a:blip r:embed="rId1"/>
          <a:stretch>
            <a:fillRect/>
          </a:stretch>
        </p:blipFill>
        <p:spPr>
          <a:xfrm>
            <a:off x="2564765" y="2747645"/>
            <a:ext cx="5874385" cy="31375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537970" y="1412875"/>
            <a:ext cx="7846695" cy="2016125"/>
          </a:xfrm>
          <a:prstGeom prst="rect">
            <a:avLst/>
          </a:prstGeom>
          <a:noFill/>
          <a:ln>
            <a:noFill/>
          </a:ln>
        </p:spPr>
      </p:pic>
      <p:pic>
        <p:nvPicPr>
          <p:cNvPr id="4" name="图片 3"/>
          <p:cNvPicPr>
            <a:picLocks noChangeAspect="1"/>
          </p:cNvPicPr>
          <p:nvPr/>
        </p:nvPicPr>
        <p:blipFill>
          <a:blip r:embed="rId2"/>
          <a:stretch>
            <a:fillRect/>
          </a:stretch>
        </p:blipFill>
        <p:spPr>
          <a:xfrm>
            <a:off x="1537970" y="3690620"/>
            <a:ext cx="8247380" cy="172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矩形 6"/>
          <p:cNvSpPr/>
          <p:nvPr/>
        </p:nvSpPr>
        <p:spPr>
          <a:xfrm>
            <a:off x="402351" y="1460006"/>
            <a:ext cx="1423670" cy="1445260"/>
          </a:xfrm>
          <a:prstGeom prst="rect">
            <a:avLst/>
          </a:prstGeom>
          <a:noFill/>
        </p:spPr>
        <p:txBody>
          <a:bodyPr wrap="none" lIns="91440" tIns="45720" rIns="91440" bIns="45720">
            <a:spAutoFit/>
          </a:bodyPr>
          <a:lstStyle/>
          <a:p>
            <a:pPr algn="ctr"/>
            <a:r>
              <a:rPr lang="en-US" altLang="zh-CN" sz="8800" b="1" cap="none" spc="0" dirty="0">
                <a:ln w="0"/>
                <a:solidFill>
                  <a:schemeClr val="bg2">
                    <a:lumMod val="90000"/>
                  </a:schemeClr>
                </a:solidFill>
                <a:effectLst/>
              </a:rPr>
              <a:t>02</a:t>
            </a:r>
            <a:endParaRPr lang="zh-CN" altLang="en-US" sz="8800" b="1" cap="none" spc="0" dirty="0">
              <a:ln w="0"/>
              <a:solidFill>
                <a:schemeClr val="bg2">
                  <a:lumMod val="90000"/>
                </a:schemeClr>
              </a:solidFill>
              <a:effectLst/>
            </a:endParaRPr>
          </a:p>
        </p:txBody>
      </p:sp>
      <p:sp>
        <p:nvSpPr>
          <p:cNvPr id="1048618" name="文本框 8"/>
          <p:cNvSpPr txBox="1"/>
          <p:nvPr/>
        </p:nvSpPr>
        <p:spPr>
          <a:xfrm>
            <a:off x="387747" y="3110023"/>
            <a:ext cx="7315996" cy="1014730"/>
          </a:xfrm>
          <a:prstGeom prst="rect">
            <a:avLst/>
          </a:prstGeom>
          <a:noFill/>
        </p:spPr>
        <p:txBody>
          <a:bodyPr wrap="square">
            <a:spAutoFit/>
          </a:bodyPr>
          <a:lstStyle/>
          <a:p>
            <a:pPr algn="l" fontAlgn="base">
              <a:spcBef>
                <a:spcPct val="0"/>
              </a:spcBef>
              <a:spcAft>
                <a:spcPct val="0"/>
              </a:spcAft>
            </a:pPr>
            <a:r>
              <a:rPr lang="zh-CN" altLang="en-US" sz="6000" dirty="0">
                <a:solidFill>
                  <a:srgbClr val="345780"/>
                </a:solidFill>
                <a:latin typeface="+mn-ea"/>
                <a:sym typeface="+mn-ea"/>
              </a:rPr>
              <a:t>括号的合法序列</a:t>
            </a:r>
            <a:endParaRPr lang="zh-CN" altLang="en-US" sz="6000" dirty="0">
              <a:blipFill dpi="0" rotWithShape="1">
                <a:blip r:embed="rId1"/>
                <a:srcRect/>
                <a:tile tx="0" ty="0" sx="100000" sy="100000" flip="none" algn="br"/>
              </a:blipFill>
              <a:latin typeface="华光标题宋_CNKI" panose="02000500000000000000" pitchFamily="2" charset="-122"/>
              <a:ea typeface="华光标题宋_CNKI" panose="02000500000000000000" pitchFamily="2" charset="-122"/>
            </a:endParaRPr>
          </a:p>
        </p:txBody>
      </p:sp>
      <p:sp>
        <p:nvSpPr>
          <p:cNvPr id="1048619" name="文本框 10"/>
          <p:cNvSpPr txBox="1"/>
          <p:nvPr/>
        </p:nvSpPr>
        <p:spPr>
          <a:xfrm>
            <a:off x="479715" y="4303345"/>
            <a:ext cx="6193464" cy="922020"/>
          </a:xfrm>
          <a:prstGeom prst="rect">
            <a:avLst/>
          </a:prstGeom>
          <a:noFill/>
        </p:spPr>
        <p:txBody>
          <a:bodyPr wrap="square">
            <a:spAutoFit/>
          </a:bodyPr>
          <a:lstStyle/>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合法括号序列的定义和例子</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与</a:t>
            </a:r>
            <a:r>
              <a:rPr lang="en-US" altLang="zh-CN" dirty="0">
                <a:solidFill>
                  <a:schemeClr val="tx1">
                    <a:lumMod val="65000"/>
                    <a:lumOff val="35000"/>
                  </a:schemeClr>
                </a:solidFill>
                <a:latin typeface="Calibri Light" panose="020F0302020204030204" pitchFamily="34" charset="0"/>
                <a:ea typeface="方正兰亭黑_GBK"/>
                <a:sym typeface="+mn-ea"/>
              </a:rPr>
              <a:t>Catalan</a:t>
            </a:r>
            <a:r>
              <a:rPr lang="zh-CN" altLang="en-US" dirty="0">
                <a:solidFill>
                  <a:schemeClr val="tx1">
                    <a:lumMod val="65000"/>
                    <a:lumOff val="35000"/>
                  </a:schemeClr>
                </a:solidFill>
                <a:latin typeface="Calibri Light" panose="020F0302020204030204" pitchFamily="34" charset="0"/>
                <a:ea typeface="方正兰亭黑_GBK"/>
                <a:sym typeface="+mn-ea"/>
              </a:rPr>
              <a:t>数的关系</a:t>
            </a:r>
            <a:endParaRPr lang="en-US" altLang="zh-CN" dirty="0">
              <a:solidFill>
                <a:schemeClr val="tx1">
                  <a:lumMod val="65000"/>
                  <a:lumOff val="35000"/>
                </a:schemeClr>
              </a:solidFill>
              <a:latin typeface="Calibri Light" panose="020F0302020204030204" pitchFamily="34" charset="0"/>
              <a:ea typeface="方正兰亭黑_GBK"/>
            </a:endParaRPr>
          </a:p>
          <a:p>
            <a:pPr lvl="0" algn="l" fontAlgn="base">
              <a:spcBef>
                <a:spcPct val="0"/>
              </a:spcBef>
              <a:spcAft>
                <a:spcPct val="0"/>
              </a:spcAft>
            </a:pPr>
            <a:r>
              <a:rPr lang="zh-CN" altLang="en-US" dirty="0">
                <a:solidFill>
                  <a:schemeClr val="tx1">
                    <a:lumMod val="65000"/>
                    <a:lumOff val="35000"/>
                  </a:schemeClr>
                </a:solidFill>
                <a:latin typeface="Calibri Light" panose="020F0302020204030204" pitchFamily="34" charset="0"/>
                <a:ea typeface="方正兰亭黑_GBK"/>
                <a:sym typeface="+mn-ea"/>
              </a:rPr>
              <a:t>图例展示合法括号序列</a:t>
            </a:r>
            <a:endParaRPr lang="en-US" altLang="zh-CN" sz="1800" dirty="0">
              <a:solidFill>
                <a:schemeClr val="tx1">
                  <a:lumMod val="65000"/>
                  <a:lumOff val="35000"/>
                </a:schemeClr>
              </a:solidFill>
              <a:latin typeface="Calibri Light" panose="020F0302020204030204" pitchFamily="34" charset="0"/>
              <a:ea typeface="方正兰亭黑_GBK"/>
            </a:endParaRPr>
          </a:p>
        </p:txBody>
      </p:sp>
      <p:cxnSp>
        <p:nvCxnSpPr>
          <p:cNvPr id="3145729" name="直接连接符 11"/>
          <p:cNvCxnSpPr/>
          <p:nvPr/>
        </p:nvCxnSpPr>
        <p:spPr>
          <a:xfrm>
            <a:off x="5708337" y="6050179"/>
            <a:ext cx="648366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直接连接符 12"/>
          <p:cNvCxnSpPr/>
          <p:nvPr/>
        </p:nvCxnSpPr>
        <p:spPr>
          <a:xfrm>
            <a:off x="7495953" y="6544340"/>
            <a:ext cx="46960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1" name="直接连接符 15"/>
          <p:cNvCxnSpPr/>
          <p:nvPr/>
        </p:nvCxnSpPr>
        <p:spPr>
          <a:xfrm>
            <a:off x="11710341" y="3"/>
            <a:ext cx="0" cy="6857997"/>
          </a:xfrm>
          <a:prstGeom prst="line">
            <a:avLst/>
          </a:prstGeom>
        </p:spPr>
        <p:style>
          <a:lnRef idx="3">
            <a:schemeClr val="accent1"/>
          </a:lnRef>
          <a:fillRef idx="0">
            <a:schemeClr val="accent1"/>
          </a:fillRef>
          <a:effectRef idx="2">
            <a:schemeClr val="accent1"/>
          </a:effectRef>
          <a:fontRef idx="minor">
            <a:schemeClr val="tx1"/>
          </a:fontRef>
        </p:style>
      </p:cxnSp>
      <p:pic>
        <p:nvPicPr>
          <p:cNvPr id="2" name="图片 1" descr="2018-02-22 164251"/>
          <p:cNvPicPr>
            <a:picLocks noChangeAspect="1"/>
          </p:cNvPicPr>
          <p:nvPr/>
        </p:nvPicPr>
        <p:blipFill>
          <a:blip r:embed="rId2"/>
          <a:stretch>
            <a:fillRect/>
          </a:stretch>
        </p:blipFill>
        <p:spPr>
          <a:xfrm>
            <a:off x="7002780" y="2157095"/>
            <a:ext cx="4377055" cy="2922270"/>
          </a:xfrm>
          <a:prstGeom prst="rect">
            <a:avLst/>
          </a:prstGeom>
        </p:spPr>
      </p:pic>
      <p:sp>
        <p:nvSpPr>
          <p:cNvPr id="4" name="文本框 3"/>
          <p:cNvSpPr txBox="1"/>
          <p:nvPr/>
        </p:nvSpPr>
        <p:spPr>
          <a:xfrm>
            <a:off x="568960" y="520700"/>
            <a:ext cx="4064000" cy="368300"/>
          </a:xfrm>
          <a:prstGeom prst="rect">
            <a:avLst/>
          </a:prstGeom>
          <a:noFill/>
        </p:spPr>
        <p:txBody>
          <a:bodyPr wrap="square" rtlCol="0">
            <a:spAutoFit/>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2"/>
          <p:cNvGrpSpPr/>
          <p:nvPr/>
        </p:nvGrpSpPr>
        <p:grpSpPr>
          <a:xfrm flipH="1">
            <a:off x="-4" y="338203"/>
            <a:ext cx="620110" cy="953739"/>
            <a:chOff x="3054828" y="607481"/>
            <a:chExt cx="474380" cy="1417783"/>
          </a:xfrm>
          <a:gradFill flip="none" rotWithShape="1">
            <a:gsLst>
              <a:gs pos="5000">
                <a:schemeClr val="accent5">
                  <a:lumMod val="75000"/>
                </a:schemeClr>
              </a:gs>
              <a:gs pos="56000">
                <a:schemeClr val="accent5">
                  <a:lumMod val="40000"/>
                  <a:lumOff val="60000"/>
                </a:schemeClr>
              </a:gs>
              <a:gs pos="80000">
                <a:schemeClr val="accent5">
                  <a:lumMod val="20000"/>
                  <a:lumOff val="80000"/>
                </a:schemeClr>
              </a:gs>
              <a:gs pos="100000">
                <a:schemeClr val="accent1">
                  <a:lumMod val="40000"/>
                  <a:lumOff val="60000"/>
                </a:schemeClr>
              </a:gs>
            </a:gsLst>
            <a:lin ang="2700000" scaled="1"/>
          </a:gradFill>
        </p:grpSpPr>
        <p:sp>
          <p:nvSpPr>
            <p:cNvPr id="1048620" name="平行四边形 4"/>
            <p:cNvSpPr/>
            <p:nvPr/>
          </p:nvSpPr>
          <p:spPr>
            <a:xfrm rot="5400000" flipH="1" flipV="1">
              <a:off x="2843643" y="1339700"/>
              <a:ext cx="896749" cy="474380"/>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 name="connsiteX0-101" fmla="*/ 0 w 1778000"/>
                <a:gd name="connsiteY0-102" fmla="*/ 932309 h 932312"/>
                <a:gd name="connsiteX1-103" fmla="*/ 914403 w 1778000"/>
                <a:gd name="connsiteY1-104" fmla="*/ 0 h 932312"/>
                <a:gd name="connsiteX2-105" fmla="*/ 1778000 w 1778000"/>
                <a:gd name="connsiteY2-106" fmla="*/ 976 h 932312"/>
                <a:gd name="connsiteX3-107" fmla="*/ 814919 w 1778000"/>
                <a:gd name="connsiteY3-108" fmla="*/ 932312 h 932312"/>
                <a:gd name="connsiteX4-109" fmla="*/ 0 w 1778000"/>
                <a:gd name="connsiteY4-110" fmla="*/ 932309 h 93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2312">
                  <a:moveTo>
                    <a:pt x="0" y="932309"/>
                  </a:moveTo>
                  <a:cubicBezTo>
                    <a:pt x="298450" y="616221"/>
                    <a:pt x="615953" y="307622"/>
                    <a:pt x="914403" y="0"/>
                  </a:cubicBezTo>
                  <a:lnTo>
                    <a:pt x="1778000" y="976"/>
                  </a:lnTo>
                  <a:lnTo>
                    <a:pt x="814919" y="932312"/>
                  </a:lnTo>
                  <a:lnTo>
                    <a:pt x="0" y="932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21" name="平行四边形 4"/>
            <p:cNvSpPr/>
            <p:nvPr/>
          </p:nvSpPr>
          <p:spPr>
            <a:xfrm rot="16200000" flipV="1">
              <a:off x="2811287" y="851023"/>
              <a:ext cx="960966" cy="473881"/>
            </a:xfrm>
            <a:custGeom>
              <a:avLst/>
              <a:gdLst>
                <a:gd name="connsiteX0" fmla="*/ 0 w 1515534"/>
                <a:gd name="connsiteY0" fmla="*/ 1540933 h 1540933"/>
                <a:gd name="connsiteX1" fmla="*/ 802218 w 1515534"/>
                <a:gd name="connsiteY1" fmla="*/ 0 h 1540933"/>
                <a:gd name="connsiteX2" fmla="*/ 1515534 w 1515534"/>
                <a:gd name="connsiteY2" fmla="*/ 0 h 1540933"/>
                <a:gd name="connsiteX3" fmla="*/ 713316 w 1515534"/>
                <a:gd name="connsiteY3" fmla="*/ 1540933 h 1540933"/>
                <a:gd name="connsiteX4" fmla="*/ 0 w 1515534"/>
                <a:gd name="connsiteY4" fmla="*/ 1540933 h 1540933"/>
                <a:gd name="connsiteX0-1" fmla="*/ 0 w 1515534"/>
                <a:gd name="connsiteY0-2" fmla="*/ 1540933 h 1540936"/>
                <a:gd name="connsiteX1-3" fmla="*/ 802218 w 1515534"/>
                <a:gd name="connsiteY1-4" fmla="*/ 0 h 1540936"/>
                <a:gd name="connsiteX2-5" fmla="*/ 1515534 w 1515534"/>
                <a:gd name="connsiteY2-6" fmla="*/ 0 h 1540936"/>
                <a:gd name="connsiteX3-7" fmla="*/ 823386 w 1515534"/>
                <a:gd name="connsiteY3-8" fmla="*/ 1540936 h 1540936"/>
                <a:gd name="connsiteX4-9" fmla="*/ 0 w 1515534"/>
                <a:gd name="connsiteY4-10" fmla="*/ 1540933 h 1540936"/>
                <a:gd name="connsiteX0-11" fmla="*/ 0 w 1794934"/>
                <a:gd name="connsiteY0-12" fmla="*/ 1540933 h 1540936"/>
                <a:gd name="connsiteX1-13" fmla="*/ 802218 w 1794934"/>
                <a:gd name="connsiteY1-14" fmla="*/ 0 h 1540936"/>
                <a:gd name="connsiteX2-15" fmla="*/ 1794934 w 1794934"/>
                <a:gd name="connsiteY2-16" fmla="*/ 609600 h 1540936"/>
                <a:gd name="connsiteX3-17" fmla="*/ 823386 w 1794934"/>
                <a:gd name="connsiteY3-18" fmla="*/ 1540936 h 1540936"/>
                <a:gd name="connsiteX4-19" fmla="*/ 0 w 1794934"/>
                <a:gd name="connsiteY4-20" fmla="*/ 1540933 h 1540936"/>
                <a:gd name="connsiteX0-21" fmla="*/ 0 w 1794934"/>
                <a:gd name="connsiteY0-22" fmla="*/ 931333 h 931336"/>
                <a:gd name="connsiteX1-23" fmla="*/ 785284 w 1794934"/>
                <a:gd name="connsiteY1-24" fmla="*/ 42333 h 931336"/>
                <a:gd name="connsiteX2-25" fmla="*/ 1794934 w 1794934"/>
                <a:gd name="connsiteY2-26" fmla="*/ 0 h 931336"/>
                <a:gd name="connsiteX3-27" fmla="*/ 823386 w 1794934"/>
                <a:gd name="connsiteY3-28" fmla="*/ 931336 h 931336"/>
                <a:gd name="connsiteX4-29" fmla="*/ 0 w 1794934"/>
                <a:gd name="connsiteY4-30" fmla="*/ 931333 h 931336"/>
                <a:gd name="connsiteX0-31" fmla="*/ 0 w 1794934"/>
                <a:gd name="connsiteY0-32" fmla="*/ 931333 h 931336"/>
                <a:gd name="connsiteX1-33" fmla="*/ 912284 w 1794934"/>
                <a:gd name="connsiteY1-34" fmla="*/ 16933 h 931336"/>
                <a:gd name="connsiteX2-35" fmla="*/ 1794934 w 1794934"/>
                <a:gd name="connsiteY2-36" fmla="*/ 0 h 931336"/>
                <a:gd name="connsiteX3-37" fmla="*/ 823386 w 1794934"/>
                <a:gd name="connsiteY3-38" fmla="*/ 931336 h 931336"/>
                <a:gd name="connsiteX4-39" fmla="*/ 0 w 1794934"/>
                <a:gd name="connsiteY4-40" fmla="*/ 931333 h 931336"/>
                <a:gd name="connsiteX0-41" fmla="*/ 0 w 1778000"/>
                <a:gd name="connsiteY0-42" fmla="*/ 931333 h 931336"/>
                <a:gd name="connsiteX1-43" fmla="*/ 895350 w 1778000"/>
                <a:gd name="connsiteY1-44" fmla="*/ 16933 h 931336"/>
                <a:gd name="connsiteX2-45" fmla="*/ 1778000 w 1778000"/>
                <a:gd name="connsiteY2-46" fmla="*/ 0 h 931336"/>
                <a:gd name="connsiteX3-47" fmla="*/ 806452 w 1778000"/>
                <a:gd name="connsiteY3-48" fmla="*/ 931336 h 931336"/>
                <a:gd name="connsiteX4-49" fmla="*/ 0 w 1778000"/>
                <a:gd name="connsiteY4-50" fmla="*/ 931333 h 931336"/>
                <a:gd name="connsiteX0-51" fmla="*/ 0 w 1778000"/>
                <a:gd name="connsiteY0-52" fmla="*/ 905933 h 931336"/>
                <a:gd name="connsiteX1-53" fmla="*/ 895350 w 1778000"/>
                <a:gd name="connsiteY1-54" fmla="*/ 16933 h 931336"/>
                <a:gd name="connsiteX2-55" fmla="*/ 1778000 w 1778000"/>
                <a:gd name="connsiteY2-56" fmla="*/ 0 h 931336"/>
                <a:gd name="connsiteX3-57" fmla="*/ 806452 w 1778000"/>
                <a:gd name="connsiteY3-58" fmla="*/ 931336 h 931336"/>
                <a:gd name="connsiteX4-59" fmla="*/ 0 w 1778000"/>
                <a:gd name="connsiteY4-60" fmla="*/ 905933 h 931336"/>
                <a:gd name="connsiteX0-61" fmla="*/ 0 w 1778000"/>
                <a:gd name="connsiteY0-62" fmla="*/ 905933 h 931336"/>
                <a:gd name="connsiteX1-63" fmla="*/ 895350 w 1778000"/>
                <a:gd name="connsiteY1-64" fmla="*/ 8466 h 931336"/>
                <a:gd name="connsiteX2-65" fmla="*/ 1778000 w 1778000"/>
                <a:gd name="connsiteY2-66" fmla="*/ 0 h 931336"/>
                <a:gd name="connsiteX3-67" fmla="*/ 806452 w 1778000"/>
                <a:gd name="connsiteY3-68" fmla="*/ 931336 h 931336"/>
                <a:gd name="connsiteX4-69" fmla="*/ 0 w 1778000"/>
                <a:gd name="connsiteY4-70" fmla="*/ 905933 h 931336"/>
                <a:gd name="connsiteX0-71" fmla="*/ 0 w 1778000"/>
                <a:gd name="connsiteY0-72" fmla="*/ 905933 h 931336"/>
                <a:gd name="connsiteX1-73" fmla="*/ 895350 w 1778000"/>
                <a:gd name="connsiteY1-74" fmla="*/ 8466 h 931336"/>
                <a:gd name="connsiteX2-75" fmla="*/ 1778000 w 1778000"/>
                <a:gd name="connsiteY2-76" fmla="*/ 0 h 931336"/>
                <a:gd name="connsiteX3-77" fmla="*/ 814919 w 1778000"/>
                <a:gd name="connsiteY3-78" fmla="*/ 931336 h 931336"/>
                <a:gd name="connsiteX4-79" fmla="*/ 0 w 1778000"/>
                <a:gd name="connsiteY4-80" fmla="*/ 905933 h 931336"/>
                <a:gd name="connsiteX0-81" fmla="*/ 0 w 1778000"/>
                <a:gd name="connsiteY0-82" fmla="*/ 931333 h 931336"/>
                <a:gd name="connsiteX1-83" fmla="*/ 895350 w 1778000"/>
                <a:gd name="connsiteY1-84" fmla="*/ 8466 h 931336"/>
                <a:gd name="connsiteX2-85" fmla="*/ 1778000 w 1778000"/>
                <a:gd name="connsiteY2-86" fmla="*/ 0 h 931336"/>
                <a:gd name="connsiteX3-87" fmla="*/ 814919 w 1778000"/>
                <a:gd name="connsiteY3-88" fmla="*/ 931336 h 931336"/>
                <a:gd name="connsiteX4-89" fmla="*/ 0 w 1778000"/>
                <a:gd name="connsiteY4-90" fmla="*/ 931333 h 931336"/>
                <a:gd name="connsiteX0-91" fmla="*/ 0 w 1778000"/>
                <a:gd name="connsiteY0-92" fmla="*/ 931333 h 931336"/>
                <a:gd name="connsiteX1-93" fmla="*/ 895350 w 1778000"/>
                <a:gd name="connsiteY1-94" fmla="*/ 8466 h 931336"/>
                <a:gd name="connsiteX2-95" fmla="*/ 1778000 w 1778000"/>
                <a:gd name="connsiteY2-96" fmla="*/ 0 h 931336"/>
                <a:gd name="connsiteX3-97" fmla="*/ 814919 w 1778000"/>
                <a:gd name="connsiteY3-98" fmla="*/ 931336 h 931336"/>
                <a:gd name="connsiteX4-99" fmla="*/ 0 w 1778000"/>
                <a:gd name="connsiteY4-100" fmla="*/ 931333 h 9313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8000" h="931336">
                  <a:moveTo>
                    <a:pt x="0" y="931333"/>
                  </a:moveTo>
                  <a:cubicBezTo>
                    <a:pt x="298450" y="615245"/>
                    <a:pt x="596900" y="316088"/>
                    <a:pt x="895350" y="8466"/>
                  </a:cubicBezTo>
                  <a:lnTo>
                    <a:pt x="1778000" y="0"/>
                  </a:lnTo>
                  <a:lnTo>
                    <a:pt x="814919" y="931336"/>
                  </a:lnTo>
                  <a:lnTo>
                    <a:pt x="0" y="931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32" name="直接连接符 7"/>
          <p:cNvCxnSpPr/>
          <p:nvPr/>
        </p:nvCxnSpPr>
        <p:spPr>
          <a:xfrm>
            <a:off x="620106" y="976757"/>
            <a:ext cx="11371262" cy="0"/>
          </a:xfrm>
          <a:prstGeom prst="line">
            <a:avLst/>
          </a:prstGeom>
          <a:ln>
            <a:solidFill>
              <a:srgbClr val="5B7899"/>
            </a:solidFill>
          </a:ln>
        </p:spPr>
        <p:style>
          <a:lnRef idx="3">
            <a:schemeClr val="accent1"/>
          </a:lnRef>
          <a:fillRef idx="0">
            <a:schemeClr val="accent1"/>
          </a:fillRef>
          <a:effectRef idx="2">
            <a:schemeClr val="accent1"/>
          </a:effectRef>
          <a:fontRef idx="minor">
            <a:schemeClr val="tx1"/>
          </a:fontRef>
        </p:style>
      </p:cxnSp>
      <p:sp>
        <p:nvSpPr>
          <p:cNvPr id="1048622" name="文本框 11"/>
          <p:cNvSpPr txBox="1"/>
          <p:nvPr/>
        </p:nvSpPr>
        <p:spPr>
          <a:xfrm>
            <a:off x="720312" y="522977"/>
            <a:ext cx="6093912" cy="460375"/>
          </a:xfrm>
          <a:prstGeom prst="rect">
            <a:avLst/>
          </a:prstGeom>
          <a:noFill/>
        </p:spPr>
        <p:txBody>
          <a:bodyPr wrap="square">
            <a:spAutoFit/>
          </a:bodyPr>
          <a:lstStyle/>
          <a:p>
            <a:pPr fontAlgn="base">
              <a:spcBef>
                <a:spcPct val="0"/>
              </a:spcBef>
              <a:spcAft>
                <a:spcPct val="0"/>
              </a:spcAft>
            </a:pPr>
            <a:r>
              <a:rPr lang="zh-CN" altLang="en-US" sz="2400" dirty="0">
                <a:solidFill>
                  <a:srgbClr val="30557F"/>
                </a:solidFill>
                <a:latin typeface="华光标题宋_CNKI" panose="02000500000000000000" pitchFamily="2" charset="-122"/>
                <a:ea typeface="华光标题宋_CNKI" panose="02000500000000000000" pitchFamily="2" charset="-122"/>
              </a:rPr>
              <a:t>定义</a:t>
            </a:r>
            <a:endParaRPr lang="zh-CN" altLang="en-US" sz="2400" dirty="0">
              <a:solidFill>
                <a:srgbClr val="30557F"/>
              </a:solidFill>
              <a:latin typeface="华光标题宋_CNKI" panose="02000500000000000000" pitchFamily="2" charset="-122"/>
              <a:ea typeface="华光标题宋_CNKI" panose="02000500000000000000" pitchFamily="2" charset="-122"/>
            </a:endParaRPr>
          </a:p>
        </p:txBody>
      </p:sp>
      <p:sp>
        <p:nvSpPr>
          <p:cNvPr id="1048624" name="矩形 17"/>
          <p:cNvSpPr/>
          <p:nvPr/>
        </p:nvSpPr>
        <p:spPr>
          <a:xfrm>
            <a:off x="466725" y="1292225"/>
            <a:ext cx="11007725" cy="4757420"/>
          </a:xfrm>
          <a:prstGeom prst="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25" name="文本框 13"/>
          <p:cNvSpPr txBox="1"/>
          <p:nvPr/>
        </p:nvSpPr>
        <p:spPr>
          <a:xfrm>
            <a:off x="815975" y="1547495"/>
            <a:ext cx="10387965" cy="3943350"/>
          </a:xfrm>
          <a:prstGeom prst="rect">
            <a:avLst/>
          </a:prstGeom>
          <a:noFill/>
        </p:spPr>
        <p:txBody>
          <a:bodyPr wrap="square">
            <a:noAutofit/>
          </a:bodyPr>
          <a:lstStyle/>
          <a:p>
            <a:pPr algn="just"/>
            <a:r>
              <a:rPr lang="zh-CN" altLang="en-US" sz="2400" dirty="0">
                <a:latin typeface="+mn-ea"/>
                <a:sym typeface="+mn-ea"/>
              </a:rPr>
              <a:t>如果且仅如果一个括号序列可以通过以下有限规则衍生出来，</a:t>
            </a:r>
            <a:endParaRPr lang="zh-CN" altLang="en-US" sz="2400" dirty="0">
              <a:latin typeface="+mn-ea"/>
              <a:sym typeface="+mn-ea"/>
            </a:endParaRPr>
          </a:p>
          <a:p>
            <a:pPr algn="just"/>
            <a:r>
              <a:rPr lang="zh-CN" altLang="en-US" sz="2400" dirty="0">
                <a:latin typeface="+mn-ea"/>
                <a:sym typeface="+mn-ea"/>
              </a:rPr>
              <a:t>则该序列是合法的：</a:t>
            </a:r>
            <a:endParaRPr lang="zh-CN" altLang="en-US" sz="2400" dirty="0">
              <a:latin typeface="+mn-ea"/>
              <a:sym typeface="+mn-ea"/>
            </a:endParaRPr>
          </a:p>
          <a:p>
            <a:pPr algn="just"/>
            <a:endParaRPr lang="zh-CN" altLang="en-US" sz="2400" dirty="0">
              <a:latin typeface="+mn-ea"/>
              <a:sym typeface="+mn-ea"/>
            </a:endParaRPr>
          </a:p>
          <a:p>
            <a:pPr algn="just"/>
            <a:r>
              <a:rPr lang="en-US" altLang="zh-CN" sz="2400" dirty="0">
                <a:latin typeface="+mn-ea"/>
                <a:sym typeface="+mn-ea"/>
              </a:rPr>
              <a:t>1.</a:t>
            </a:r>
            <a:r>
              <a:rPr lang="zh-CN" altLang="en-US" sz="2400" dirty="0">
                <a:latin typeface="+mn-ea"/>
                <a:sym typeface="+mn-ea"/>
              </a:rPr>
              <a:t>空序列是合法的。</a:t>
            </a:r>
            <a:endParaRPr lang="zh-CN" altLang="en-US" sz="2400" dirty="0">
              <a:latin typeface="+mn-ea"/>
              <a:sym typeface="+mn-ea"/>
            </a:endParaRPr>
          </a:p>
          <a:p>
            <a:pPr algn="just"/>
            <a:r>
              <a:rPr lang="en-US" altLang="zh-CN" sz="2400" dirty="0">
                <a:latin typeface="+mn-ea"/>
                <a:sym typeface="+mn-ea"/>
              </a:rPr>
              <a:t>2.</a:t>
            </a:r>
            <a:r>
              <a:rPr lang="zh-CN" altLang="en-US" sz="2400" dirty="0">
                <a:latin typeface="+mn-ea"/>
                <a:sym typeface="+mn-ea"/>
              </a:rPr>
              <a:t>如果</a:t>
            </a:r>
            <a:r>
              <a:rPr lang="en-US" altLang="zh-CN" sz="2400" dirty="0">
                <a:latin typeface="+mn-ea"/>
                <a:sym typeface="+mn-ea"/>
              </a:rPr>
              <a:t> A </a:t>
            </a:r>
            <a:r>
              <a:rPr lang="zh-CN" altLang="en-US" sz="2400" dirty="0">
                <a:latin typeface="+mn-ea"/>
                <a:sym typeface="+mn-ea"/>
              </a:rPr>
              <a:t>是合法的，则</a:t>
            </a:r>
            <a:r>
              <a:rPr lang="en-US" altLang="zh-CN" sz="2400" dirty="0">
                <a:latin typeface="+mn-ea"/>
                <a:sym typeface="+mn-ea"/>
              </a:rPr>
              <a:t> (A) </a:t>
            </a:r>
            <a:r>
              <a:rPr lang="zh-CN" altLang="en-US" sz="2400" dirty="0">
                <a:latin typeface="+mn-ea"/>
                <a:sym typeface="+mn-ea"/>
              </a:rPr>
              <a:t>也是合法的。</a:t>
            </a:r>
            <a:endParaRPr lang="zh-CN" altLang="en-US" sz="2400" dirty="0">
              <a:latin typeface="+mn-ea"/>
              <a:sym typeface="+mn-ea"/>
            </a:endParaRPr>
          </a:p>
          <a:p>
            <a:pPr algn="just"/>
            <a:r>
              <a:rPr lang="en-US" altLang="zh-CN" sz="2400" dirty="0">
                <a:latin typeface="+mn-ea"/>
                <a:sym typeface="+mn-ea"/>
              </a:rPr>
              <a:t>3.</a:t>
            </a:r>
            <a:r>
              <a:rPr lang="zh-CN" altLang="en-US" sz="2400" dirty="0">
                <a:latin typeface="+mn-ea"/>
                <a:sym typeface="+mn-ea"/>
              </a:rPr>
              <a:t>如果</a:t>
            </a:r>
            <a:r>
              <a:rPr lang="en-US" altLang="zh-CN" sz="2400" dirty="0">
                <a:latin typeface="+mn-ea"/>
                <a:sym typeface="+mn-ea"/>
              </a:rPr>
              <a:t> A </a:t>
            </a:r>
            <a:r>
              <a:rPr lang="zh-CN" altLang="en-US" sz="2400" dirty="0">
                <a:latin typeface="+mn-ea"/>
                <a:sym typeface="+mn-ea"/>
              </a:rPr>
              <a:t>和</a:t>
            </a:r>
            <a:r>
              <a:rPr lang="en-US" altLang="zh-CN" sz="2400" dirty="0">
                <a:latin typeface="+mn-ea"/>
                <a:sym typeface="+mn-ea"/>
              </a:rPr>
              <a:t> B </a:t>
            </a:r>
            <a:r>
              <a:rPr lang="zh-CN" altLang="en-US" sz="2400" dirty="0">
                <a:latin typeface="+mn-ea"/>
                <a:sym typeface="+mn-ea"/>
              </a:rPr>
              <a:t>都是合法的，则</a:t>
            </a:r>
            <a:r>
              <a:rPr lang="en-US" altLang="zh-CN" sz="2400" dirty="0">
                <a:latin typeface="+mn-ea"/>
                <a:sym typeface="+mn-ea"/>
              </a:rPr>
              <a:t> AB </a:t>
            </a:r>
            <a:r>
              <a:rPr lang="zh-CN" altLang="en-US" sz="2400" dirty="0">
                <a:latin typeface="+mn-ea"/>
                <a:sym typeface="+mn-ea"/>
              </a:rPr>
              <a:t>也是合法的。</a:t>
            </a:r>
            <a:endParaRPr lang="zh-CN" altLang="en-US" sz="2400" dirty="0">
              <a:latin typeface="+mn-ea"/>
              <a:sym typeface="+mn-ea"/>
            </a:endParaRPr>
          </a:p>
          <a:p>
            <a:pPr algn="just"/>
            <a:endParaRPr lang="zh-CN" altLang="en-US" sz="2400" dirty="0">
              <a:latin typeface="+mn-ea"/>
              <a:sym typeface="+mn-ea"/>
            </a:endParaRPr>
          </a:p>
          <a:p>
            <a:pPr algn="just"/>
            <a:r>
              <a:rPr lang="zh-CN" altLang="en-US" sz="2400" dirty="0">
                <a:latin typeface="+mn-ea"/>
                <a:sym typeface="+mn-ea"/>
              </a:rPr>
              <a:t>我们称第二条规则中跟随</a:t>
            </a:r>
            <a:r>
              <a:rPr lang="en-US" altLang="zh-CN" sz="2400" dirty="0">
                <a:latin typeface="+mn-ea"/>
                <a:sym typeface="+mn-ea"/>
              </a:rPr>
              <a:t> A </a:t>
            </a:r>
            <a:r>
              <a:rPr lang="zh-CN" altLang="en-US" sz="2400" dirty="0">
                <a:latin typeface="+mn-ea"/>
                <a:sym typeface="+mn-ea"/>
              </a:rPr>
              <a:t>的右括号关闭了前面</a:t>
            </a:r>
            <a:r>
              <a:rPr lang="en-US" altLang="zh-CN" sz="2400" dirty="0">
                <a:latin typeface="+mn-ea"/>
                <a:sym typeface="+mn-ea"/>
              </a:rPr>
              <a:t> A </a:t>
            </a:r>
            <a:r>
              <a:rPr lang="zh-CN" altLang="en-US" sz="2400" dirty="0">
                <a:latin typeface="+mn-ea"/>
                <a:sym typeface="+mn-ea"/>
              </a:rPr>
              <a:t>的左括号</a:t>
            </a:r>
            <a:endParaRPr lang="zh-CN" altLang="en-US" sz="2400" dirty="0">
              <a:latin typeface="+mn-ea"/>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1.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2.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3.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4.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5.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6.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7.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8.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09.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11.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12.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13.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114.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15.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16.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17.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18.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19.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1.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2.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3.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4.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5.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6.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7.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8.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29.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PP_MARK_KEY" val="54c4753a-cb1a-436d-85b4-295e2c523ab7"/>
  <p:tag name="COMMONDATA" val="eyJoZGlkIjoiNjIwOWVlZDkxZTg1YzNiMTM0YWE2ZDlkYjc0MDNkNjcifQ=="/>
  <p:tag name="commondata" val="eyJoZGlkIjoiNjI1YzExMjVmYWEyNTQzYjY1Mzc4MDUwMjJmMzQzMzEi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59.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1.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2.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3.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4.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5.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6.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7.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8.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69.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1.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2.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3.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4.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5.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6.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7.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78.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79.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1.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2.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3.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4.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5.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6.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7.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8.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89.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91.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92.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93.xml><?xml version="1.0" encoding="utf-8"?>
<p:tagLst xmlns:p="http://schemas.openxmlformats.org/presentationml/2006/main">
  <p:tag name="KSO_WM_DIAGRAM_VIRTUALLY_FRAME" val="{&quot;height&quot;:366.7859842519685,&quot;left&quot;:668.0948818897638,&quot;top&quot;:118.96779527559056,&quot;width&quot;:213.31669291338585}"/>
</p:tagLst>
</file>

<file path=ppt/tags/tag94.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95.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96.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97.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98.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ags/tag99.xml><?xml version="1.0" encoding="utf-8"?>
<p:tagLst xmlns:p="http://schemas.openxmlformats.org/presentationml/2006/main">
  <p:tag name="KSO_WM_DIAGRAM_VIRTUALLY_FRAME" val="{&quot;height&quot;:425.48590551181104,&quot;left&quot;:306.1448818897638,&quot;top&quot;:95.21779527559057,&quot;width&quot;:575.266692913385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8999</Words>
  <Application>WPS 演示</Application>
  <PresentationFormat>宽屏</PresentationFormat>
  <Paragraphs>513</Paragraphs>
  <Slides>56</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Arial</vt:lpstr>
      <vt:lpstr>宋体</vt:lpstr>
      <vt:lpstr>Wingdings</vt:lpstr>
      <vt:lpstr>微软雅黑</vt:lpstr>
      <vt:lpstr>Calibri Light</vt:lpstr>
      <vt:lpstr>方正宋刻本秀楷简体</vt:lpstr>
      <vt:lpstr>方正兰亭黑_GBK</vt:lpstr>
      <vt:lpstr>黑体</vt:lpstr>
      <vt:lpstr>Times New Roman</vt:lpstr>
      <vt:lpstr>思源宋体 CN Heavy</vt:lpstr>
      <vt:lpstr>华光标题宋_CNKI</vt:lpstr>
      <vt:lpstr>思源黑体 CN Normal</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卢 天田</dc:creator>
  <cp:lastModifiedBy>Aaaaaaaaaans.    .</cp:lastModifiedBy>
  <cp:revision>4</cp:revision>
  <dcterms:created xsi:type="dcterms:W3CDTF">2023-11-13T01:34:00Z</dcterms:created>
  <dcterms:modified xsi:type="dcterms:W3CDTF">2024-12-21T15:58:37Z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B4A2DB451B4E40568B2C2F0F2C646C90_13</vt:lpwstr>
  </property>
  <property fmtid="{D5CDD505-2E9C-101B-9397-08002B2CF9AE}" pid="3" name="KSOProductBuildVer">
    <vt:lpwstr>2052-12.1.0.19302</vt:lpwstr>
  </property>
</Properties>
</file>